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307" r:id="rId3"/>
    <p:sldId id="268" r:id="rId4"/>
    <p:sldId id="271" r:id="rId5"/>
    <p:sldId id="272" r:id="rId6"/>
    <p:sldId id="273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70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57" r:id="rId23"/>
    <p:sldId id="258" r:id="rId24"/>
    <p:sldId id="259" r:id="rId25"/>
    <p:sldId id="260" r:id="rId26"/>
    <p:sldId id="261" r:id="rId27"/>
    <p:sldId id="263" r:id="rId28"/>
    <p:sldId id="262" r:id="rId29"/>
    <p:sldId id="264" r:id="rId30"/>
    <p:sldId id="265" r:id="rId31"/>
    <p:sldId id="266" r:id="rId32"/>
    <p:sldId id="267" r:id="rId33"/>
    <p:sldId id="269" r:id="rId34"/>
    <p:sldId id="291" r:id="rId35"/>
    <p:sldId id="292" r:id="rId36"/>
    <p:sldId id="293" r:id="rId37"/>
    <p:sldId id="299" r:id="rId38"/>
    <p:sldId id="300" r:id="rId39"/>
    <p:sldId id="294" r:id="rId40"/>
    <p:sldId id="295" r:id="rId41"/>
    <p:sldId id="296" r:id="rId42"/>
    <p:sldId id="297" r:id="rId43"/>
    <p:sldId id="298" r:id="rId44"/>
    <p:sldId id="274" r:id="rId45"/>
    <p:sldId id="301" r:id="rId46"/>
    <p:sldId id="308" r:id="rId47"/>
    <p:sldId id="306" r:id="rId48"/>
    <p:sldId id="309" r:id="rId49"/>
    <p:sldId id="305" r:id="rId50"/>
    <p:sldId id="310" r:id="rId51"/>
    <p:sldId id="302" r:id="rId52"/>
    <p:sldId id="303" r:id="rId53"/>
    <p:sldId id="275" r:id="rId54"/>
    <p:sldId id="311" r:id="rId55"/>
    <p:sldId id="323" r:id="rId56"/>
    <p:sldId id="324" r:id="rId57"/>
    <p:sldId id="325" r:id="rId58"/>
    <p:sldId id="312" r:id="rId59"/>
    <p:sldId id="313" r:id="rId60"/>
    <p:sldId id="314" r:id="rId61"/>
    <p:sldId id="326" r:id="rId62"/>
    <p:sldId id="327" r:id="rId63"/>
    <p:sldId id="328" r:id="rId64"/>
    <p:sldId id="332" r:id="rId65"/>
    <p:sldId id="333" r:id="rId66"/>
    <p:sldId id="315" r:id="rId67"/>
    <p:sldId id="329" r:id="rId68"/>
    <p:sldId id="330" r:id="rId69"/>
    <p:sldId id="331" r:id="rId70"/>
    <p:sldId id="316" r:id="rId71"/>
    <p:sldId id="317" r:id="rId72"/>
    <p:sldId id="318" r:id="rId73"/>
    <p:sldId id="319" r:id="rId74"/>
    <p:sldId id="320" r:id="rId75"/>
    <p:sldId id="334" r:id="rId76"/>
    <p:sldId id="321" r:id="rId77"/>
    <p:sldId id="322" r:id="rId78"/>
    <p:sldId id="276" r:id="rId79"/>
    <p:sldId id="335" r:id="rId80"/>
    <p:sldId id="342" r:id="rId81"/>
    <p:sldId id="343" r:id="rId82"/>
    <p:sldId id="344" r:id="rId83"/>
    <p:sldId id="345" r:id="rId84"/>
    <p:sldId id="346" r:id="rId85"/>
    <p:sldId id="336" r:id="rId86"/>
    <p:sldId id="347" r:id="rId87"/>
    <p:sldId id="348" r:id="rId88"/>
    <p:sldId id="349" r:id="rId89"/>
    <p:sldId id="350" r:id="rId90"/>
    <p:sldId id="337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38" r:id="rId99"/>
    <p:sldId id="358" r:id="rId100"/>
    <p:sldId id="359" r:id="rId101"/>
    <p:sldId id="360" r:id="rId102"/>
    <p:sldId id="339" r:id="rId103"/>
    <p:sldId id="361" r:id="rId104"/>
    <p:sldId id="362" r:id="rId105"/>
    <p:sldId id="363" r:id="rId106"/>
    <p:sldId id="340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41" r:id="rId117"/>
    <p:sldId id="373" r:id="rId118"/>
    <p:sldId id="374" r:id="rId119"/>
    <p:sldId id="375" r:id="rId120"/>
    <p:sldId id="376" r:id="rId121"/>
  </p:sldIdLst>
  <p:sldSz cx="12192000" cy="6858000"/>
  <p:notesSz cx="10018713" cy="6888163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VOD" id="{CC3157CF-7932-4265-A6A0-CF3B5D32E9CF}">
          <p14:sldIdLst>
            <p14:sldId id="256"/>
            <p14:sldId id="307"/>
          </p14:sldIdLst>
        </p14:section>
        <p14:section name="1 NARAVNA IN CELA ŠTEVILA" id="{188A161F-3237-4A96-B40D-E23418F0D764}">
          <p14:sldIdLst>
            <p14:sldId id="268"/>
            <p14:sldId id="271"/>
            <p14:sldId id="272"/>
            <p14:sldId id="273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2 DELJIVOST NARAVNIH ŠTEVIL" id="{656BDD51-3014-4E9A-8E08-5902808D7B8D}">
          <p14:sldIdLst>
            <p14:sldId id="270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3 IZJAVE IN MNOŽICE" id="{775F6F7E-940F-4191-861B-5D1EC0E3C060}">
          <p14:sldIdLst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5"/>
            <p14:sldId id="266"/>
            <p14:sldId id="267"/>
          </p14:sldIdLst>
        </p14:section>
        <p14:section name="4 RACIONALNA ŠTEVILA" id="{BB7B1B18-FB03-46AD-84A2-74CC268CD105}">
          <p14:sldIdLst>
            <p14:sldId id="269"/>
            <p14:sldId id="291"/>
            <p14:sldId id="292"/>
            <p14:sldId id="293"/>
            <p14:sldId id="299"/>
            <p14:sldId id="300"/>
            <p14:sldId id="294"/>
            <p14:sldId id="295"/>
            <p14:sldId id="296"/>
            <p14:sldId id="297"/>
            <p14:sldId id="298"/>
          </p14:sldIdLst>
        </p14:section>
        <p14:section name="5 REALNA ŠTEVILA" id="{642C9E7F-77EC-4EE3-A60A-4FFDAE554D45}">
          <p14:sldIdLst>
            <p14:sldId id="274"/>
            <p14:sldId id="301"/>
            <p14:sldId id="308"/>
            <p14:sldId id="306"/>
            <p14:sldId id="309"/>
            <p14:sldId id="305"/>
            <p14:sldId id="310"/>
            <p14:sldId id="302"/>
            <p14:sldId id="303"/>
          </p14:sldIdLst>
        </p14:section>
        <p14:section name="6 LINEARNA FUNKCIJA" id="{D9FF29FA-5E3D-444D-9301-EFD10D9628DE}">
          <p14:sldIdLst>
            <p14:sldId id="275"/>
            <p14:sldId id="311"/>
            <p14:sldId id="323"/>
            <p14:sldId id="324"/>
            <p14:sldId id="325"/>
            <p14:sldId id="312"/>
            <p14:sldId id="313"/>
            <p14:sldId id="314"/>
            <p14:sldId id="326"/>
            <p14:sldId id="327"/>
            <p14:sldId id="328"/>
            <p14:sldId id="332"/>
            <p14:sldId id="333"/>
            <p14:sldId id="315"/>
            <p14:sldId id="329"/>
            <p14:sldId id="330"/>
            <p14:sldId id="331"/>
            <p14:sldId id="316"/>
            <p14:sldId id="317"/>
            <p14:sldId id="318"/>
            <p14:sldId id="319"/>
            <p14:sldId id="320"/>
            <p14:sldId id="334"/>
            <p14:sldId id="321"/>
            <p14:sldId id="322"/>
          </p14:sldIdLst>
        </p14:section>
        <p14:section name="7 GEOMETRIJA V RAVNINI" id="{A5A80B8D-FC33-4237-BF8D-6D18C119583E}">
          <p14:sldIdLst>
            <p14:sldId id="276"/>
            <p14:sldId id="335"/>
            <p14:sldId id="342"/>
            <p14:sldId id="343"/>
            <p14:sldId id="344"/>
            <p14:sldId id="345"/>
            <p14:sldId id="346"/>
            <p14:sldId id="336"/>
            <p14:sldId id="347"/>
            <p14:sldId id="348"/>
            <p14:sldId id="349"/>
            <p14:sldId id="350"/>
            <p14:sldId id="337"/>
            <p14:sldId id="351"/>
            <p14:sldId id="352"/>
            <p14:sldId id="353"/>
            <p14:sldId id="354"/>
            <p14:sldId id="355"/>
            <p14:sldId id="356"/>
            <p14:sldId id="357"/>
            <p14:sldId id="338"/>
            <p14:sldId id="358"/>
            <p14:sldId id="359"/>
            <p14:sldId id="360"/>
            <p14:sldId id="339"/>
            <p14:sldId id="361"/>
            <p14:sldId id="362"/>
            <p14:sldId id="363"/>
            <p14:sldId id="340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41"/>
            <p14:sldId id="37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1443" cy="34560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quarter" idx="1"/>
          </p:nvPr>
        </p:nvSpPr>
        <p:spPr>
          <a:xfrm>
            <a:off x="5674952" y="0"/>
            <a:ext cx="4341443" cy="34560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E22714B1-E7B8-48FE-85F5-9F40A8CAFABA}" type="datetimeFigureOut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2"/>
          </p:nvPr>
        </p:nvSpPr>
        <p:spPr>
          <a:xfrm>
            <a:off x="1" y="6542560"/>
            <a:ext cx="4341443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5674952" y="6542560"/>
            <a:ext cx="4341443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B2BBA09A-9250-4031-A572-3B3FA1F7272C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854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1443" cy="34560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5674952" y="0"/>
            <a:ext cx="4341443" cy="34560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2BB066AE-76BD-4AAA-8253-483474842AF3}" type="datetimeFigureOut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2941638" y="860425"/>
            <a:ext cx="4135437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1001872" y="3314929"/>
            <a:ext cx="8014970" cy="2712214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1" y="6542560"/>
            <a:ext cx="4341443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5674952" y="6542560"/>
            <a:ext cx="4341443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31A5C888-CFE9-4C01-88F4-DD645612123D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8791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3B08-3974-4322-9881-CA8F77D9660D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9611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027F-9EDA-40DA-BA55-5665E53401DA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5565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33BB-DDAA-4A2C-AB44-BDA7E79A7B65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4690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E70D-14A2-40C8-B48B-52B7E96DF580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5849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6103-3793-4BD4-9E1F-6E4C2FFEE25F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631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F4F1-79AE-4CA3-9923-75761644475B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847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1455-25D1-4D4C-BD23-8A897A15C52C}" type="datetime1">
              <a:rPr lang="sl-SI" smtClean="0"/>
              <a:t>13. 06. 2021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575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ECB0-6775-4589-90B2-40352A6CB3D2}" type="datetime1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2027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C762-F65F-4C41-8B5D-02DCF56D15BF}" type="datetime1">
              <a:rPr lang="sl-SI" smtClean="0"/>
              <a:t>13. 06. 2021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5593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A6D5-5067-4A75-A846-A1B34558C77F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557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E25F-4CC0-4358-8F7B-C69378A668EF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290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2E4BE-A833-4CF2-93E8-AE564ED93282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99C0-7B59-4DC7-9AE9-3ED3DF3C816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1459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gif"/><Relationship Id="rId4" Type="http://schemas.openxmlformats.org/officeDocument/2006/relationships/image" Target="../media/image124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g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gi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gi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14.xml"/><Relationship Id="rId7" Type="http://schemas.openxmlformats.org/officeDocument/2006/relationships/slide" Target="slide5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33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20.png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gif"/><Relationship Id="rId4" Type="http://schemas.openxmlformats.org/officeDocument/2006/relationships/image" Target="../media/image120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sz="6600" b="1" dirty="0" smtClean="0"/>
              <a:t>MATEMATIKA</a:t>
            </a:r>
            <a:endParaRPr lang="sl-SI" sz="6600" b="1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s</a:t>
            </a:r>
            <a:r>
              <a:rPr lang="sl-SI" dirty="0" smtClean="0"/>
              <a:t>plošna gimnazija – 1. letnik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08296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3847"/>
            <a:ext cx="4737100" cy="1524753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4 POTENCE Z NARAVNIMI EKSPONENTI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44699"/>
                <a:ext cx="10515600" cy="4432301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Potenca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sl-SI" dirty="0" smtClean="0"/>
                  <a:t>, pri čemer je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, je produkt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-faktorjev enakih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endParaRPr lang="sl-SI" sz="1200" b="1" dirty="0" smtClean="0"/>
              </a:p>
              <a:p>
                <a:pPr marL="0" indent="0">
                  <a:buNone/>
                </a:pPr>
                <a:r>
                  <a:rPr lang="sl-SI" sz="3200" b="1" dirty="0" smtClean="0"/>
                  <a:t>Pravila za računanje s potencami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𝒂𝒃</m:t>
                            </m:r>
                          </m:e>
                        </m:d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sl-SI" dirty="0" smtClean="0"/>
                  <a:t> – potenci z enakima eksponentoma zmnožimo tako, da zmnožimo osnovi in prepišemo eksponent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sl-SI" dirty="0" smtClean="0"/>
                  <a:t> – potenci z enako osnovo zmnožimo tako, da osnovo prepišemo in seštejemo eksponenta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sl-SI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sl-SI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𝒏𝒎</m:t>
                        </m:r>
                      </m:sup>
                    </m:sSup>
                  </m:oMath>
                </a14:m>
                <a:r>
                  <a:rPr lang="sl-SI" dirty="0" smtClean="0"/>
                  <a:t> – potenco potenciramo tako, da osnovo prepišemo in zmnožimo eksponenta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44699"/>
                <a:ext cx="10515600" cy="4432301"/>
              </a:xfrm>
              <a:blipFill>
                <a:blip r:embed="rId3"/>
                <a:stretch>
                  <a:fillRect l="-1507" r="-162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269014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96" y="2361164"/>
            <a:ext cx="2560619" cy="2546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7974496" cy="635635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Težiščnica</a:t>
                </a:r>
                <a:r>
                  <a:rPr lang="sl-SI" dirty="0" smtClean="0"/>
                  <a:t> na stranico trikotnika je daljica, ki povezuje razpolovišče te stranice z nasprotnim ogliščem. Vse tri trikotnikove težiščnice se sekajo v eni točki – </a:t>
                </a:r>
                <a:r>
                  <a:rPr lang="sl-SI" b="1" dirty="0" smtClean="0"/>
                  <a:t>težišču/</a:t>
                </a:r>
                <a:r>
                  <a:rPr lang="sl-SI" b="1" dirty="0" err="1" smtClean="0"/>
                  <a:t>baricentru</a:t>
                </a:r>
                <a:r>
                  <a:rPr lang="sl-SI" dirty="0" smtClean="0"/>
                  <a:t> trikotnika. Težišče deli težiščnico v razmerju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1:2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Simetrale vseh </a:t>
                </a:r>
                <a:r>
                  <a:rPr lang="sl-SI" dirty="0"/>
                  <a:t>treh stranic trikotnika se sekajo v eni točki. Ta točka je </a:t>
                </a:r>
                <a:r>
                  <a:rPr lang="sl-SI" b="1" dirty="0"/>
                  <a:t>središče očrtane krožnice</a:t>
                </a:r>
                <a:r>
                  <a:rPr lang="sl-SI" dirty="0"/>
                  <a:t>. Očrtana krožnica poteka skozi vsa tri oglišča trikotnika. Vse tri stranice trikotnika so tetive te krožnice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Simetrale notranjih kotov </a:t>
                </a:r>
                <a:r>
                  <a:rPr lang="sl-SI" dirty="0"/>
                  <a:t>trikotnika se sekajo v eni točki. Ta točka je </a:t>
                </a:r>
                <a:r>
                  <a:rPr lang="sl-SI" b="1" dirty="0"/>
                  <a:t>središče včrtane krožnice</a:t>
                </a:r>
                <a:r>
                  <a:rPr lang="sl-SI" dirty="0"/>
                  <a:t>. Včrtana krožnica ima vse tri stranice trikotnika za tangente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Višinska točka, središče očrtane krožnice in težišče so vedno </a:t>
                </a:r>
                <a:r>
                  <a:rPr lang="sl-SI" b="1" dirty="0" err="1" smtClean="0"/>
                  <a:t>kolinearne</a:t>
                </a:r>
                <a:r>
                  <a:rPr lang="sl-SI" dirty="0" smtClean="0"/>
                  <a:t>. Premico, ki jih povezuje, imenujemo </a:t>
                </a:r>
                <a:r>
                  <a:rPr lang="sl-SI" b="1" dirty="0" smtClean="0"/>
                  <a:t>Eulerjeva premica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7974496" cy="6356350"/>
              </a:xfrm>
              <a:blipFill>
                <a:blip r:embed="rId3"/>
                <a:stretch>
                  <a:fillRect l="-1376" t="-1630" r="-1835" b="-76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100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96" y="272361"/>
            <a:ext cx="2771943" cy="219481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72" y="4834427"/>
            <a:ext cx="2400325" cy="18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9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279400"/>
            <a:ext cx="10515600" cy="6442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l-SI" sz="3000" b="1" dirty="0"/>
              <a:t>Vrste trikotnikov</a:t>
            </a:r>
          </a:p>
          <a:p>
            <a:r>
              <a:rPr lang="sl-SI" dirty="0"/>
              <a:t>Glede na stranice delimo trikotnike na tri skupine</a:t>
            </a:r>
            <a:r>
              <a:rPr lang="sl-SI" dirty="0" smtClean="0"/>
              <a:t>:</a:t>
            </a:r>
          </a:p>
          <a:p>
            <a:pPr lvl="1"/>
            <a:r>
              <a:rPr lang="sl-SI" b="1" dirty="0" smtClean="0"/>
              <a:t>Enakostranični </a:t>
            </a:r>
            <a:r>
              <a:rPr lang="sl-SI" b="1" dirty="0"/>
              <a:t>trikotnik</a:t>
            </a:r>
            <a:r>
              <a:rPr lang="sl-SI" dirty="0"/>
              <a:t> ima vse tri stranice enako dolge. Posledica: tudi vsi trije notranji koti so </a:t>
            </a:r>
            <a:r>
              <a:rPr lang="sl-SI" dirty="0" smtClean="0"/>
              <a:t>skladni. Pravimo </a:t>
            </a:r>
            <a:r>
              <a:rPr lang="sl-SI" dirty="0"/>
              <a:t>mu tudi </a:t>
            </a:r>
            <a:r>
              <a:rPr lang="sl-SI" b="1" dirty="0"/>
              <a:t>pravilni trikotnik</a:t>
            </a:r>
            <a:r>
              <a:rPr lang="sl-SI" dirty="0" smtClean="0"/>
              <a:t>. (vse znamenite točke in daljice sovpadajo)</a:t>
            </a:r>
          </a:p>
          <a:p>
            <a:pPr lvl="1"/>
            <a:r>
              <a:rPr lang="sl-SI" b="1" dirty="0" smtClean="0"/>
              <a:t>Enakokraki </a:t>
            </a:r>
            <a:r>
              <a:rPr lang="sl-SI" b="1" dirty="0"/>
              <a:t>trikotnik</a:t>
            </a:r>
            <a:r>
              <a:rPr lang="sl-SI" dirty="0"/>
              <a:t> ima točno dve stranici enako dolgi. </a:t>
            </a:r>
            <a:r>
              <a:rPr lang="sl-SI" dirty="0" smtClean="0"/>
              <a:t>Kota </a:t>
            </a:r>
            <a:r>
              <a:rPr lang="sl-SI" dirty="0"/>
              <a:t>ob osnovnici sta </a:t>
            </a:r>
            <a:r>
              <a:rPr lang="sl-SI" dirty="0" smtClean="0"/>
              <a:t>skladna. (znamenite točke so </a:t>
            </a:r>
            <a:r>
              <a:rPr lang="sl-SI" dirty="0" err="1" smtClean="0"/>
              <a:t>kolinearne</a:t>
            </a:r>
            <a:r>
              <a:rPr lang="sl-SI" dirty="0" smtClean="0"/>
              <a:t>; simetrali osnovnice in kota ob vrhu ter višina in težiščnica osnovnice sovpadajo) </a:t>
            </a:r>
          </a:p>
          <a:p>
            <a:pPr lvl="1"/>
            <a:r>
              <a:rPr lang="sl-SI" b="1" dirty="0" smtClean="0"/>
              <a:t>Raznostranični </a:t>
            </a:r>
            <a:r>
              <a:rPr lang="sl-SI" b="1" dirty="0"/>
              <a:t>trikotnik</a:t>
            </a:r>
            <a:r>
              <a:rPr lang="sl-SI" dirty="0"/>
              <a:t> ima vse tri stranice različno dolge. Posledica: tudi koti v raznostraničnem trikotniku so različno veliki. </a:t>
            </a:r>
          </a:p>
          <a:p>
            <a:r>
              <a:rPr lang="sl-SI" dirty="0"/>
              <a:t>Glede na notranje kote delimo trikotnike na tri skupine</a:t>
            </a:r>
            <a:r>
              <a:rPr lang="sl-SI" dirty="0" smtClean="0"/>
              <a:t>:</a:t>
            </a:r>
          </a:p>
          <a:p>
            <a:pPr lvl="1"/>
            <a:r>
              <a:rPr lang="sl-SI" b="1" dirty="0" smtClean="0"/>
              <a:t>Ostrokotni </a:t>
            </a:r>
            <a:r>
              <a:rPr lang="sl-SI" b="1" dirty="0"/>
              <a:t>trikotnik</a:t>
            </a:r>
            <a:r>
              <a:rPr lang="sl-SI" dirty="0"/>
              <a:t> ima tri ostre (notranje) kote</a:t>
            </a:r>
            <a:r>
              <a:rPr lang="sl-SI" dirty="0" smtClean="0"/>
              <a:t>.</a:t>
            </a:r>
          </a:p>
          <a:p>
            <a:pPr lvl="1"/>
            <a:r>
              <a:rPr lang="sl-SI" b="1" dirty="0" smtClean="0"/>
              <a:t>Topokotni </a:t>
            </a:r>
            <a:r>
              <a:rPr lang="sl-SI" b="1" dirty="0"/>
              <a:t>trikotnik</a:t>
            </a:r>
            <a:r>
              <a:rPr lang="sl-SI" dirty="0"/>
              <a:t> ima en topi notranji kot (ostala dva kota pa sta ostra). </a:t>
            </a:r>
            <a:endParaRPr lang="sl-SI" dirty="0" smtClean="0"/>
          </a:p>
          <a:p>
            <a:pPr lvl="1"/>
            <a:r>
              <a:rPr lang="sl-SI" b="1" dirty="0" smtClean="0"/>
              <a:t>Pravokotni </a:t>
            </a:r>
            <a:r>
              <a:rPr lang="sl-SI" b="1" dirty="0"/>
              <a:t>trikotnik</a:t>
            </a:r>
            <a:r>
              <a:rPr lang="sl-SI" dirty="0"/>
              <a:t> ima en pravi kot (ostala dva notranja kota pa sta ostra</a:t>
            </a:r>
            <a:r>
              <a:rPr lang="sl-SI" dirty="0" smtClean="0"/>
              <a:t>):	</a:t>
            </a:r>
          </a:p>
          <a:p>
            <a:pPr lvl="2"/>
            <a:r>
              <a:rPr lang="sl-SI" dirty="0" smtClean="0"/>
              <a:t>višinska točka leži v oglišču, ki je vrh pravega kota;</a:t>
            </a:r>
          </a:p>
          <a:p>
            <a:pPr lvl="2"/>
            <a:r>
              <a:rPr lang="sl-SI" dirty="0"/>
              <a:t>s</a:t>
            </a:r>
            <a:r>
              <a:rPr lang="sl-SI" dirty="0" smtClean="0"/>
              <a:t>redišče očrtane krožnice je na razpolovišču hipotenuze;</a:t>
            </a:r>
          </a:p>
          <a:p>
            <a:pPr lvl="2"/>
            <a:r>
              <a:rPr lang="sl-SI" dirty="0"/>
              <a:t>v</a:t>
            </a:r>
            <a:r>
              <a:rPr lang="sl-SI" dirty="0" smtClean="0"/>
              <a:t>išini katet sta nasprotni kateti;</a:t>
            </a:r>
          </a:p>
          <a:p>
            <a:pPr lvl="2"/>
            <a:r>
              <a:rPr lang="sl-SI" dirty="0"/>
              <a:t>t</a:t>
            </a:r>
            <a:r>
              <a:rPr lang="sl-SI" dirty="0" smtClean="0"/>
              <a:t>ežiščnica na C je enaka polovici hipotenuze.</a:t>
            </a:r>
            <a:endParaRPr lang="sl-SI" dirty="0"/>
          </a:p>
          <a:p>
            <a:pPr lvl="1"/>
            <a:endParaRPr lang="sl-SI" dirty="0"/>
          </a:p>
          <a:p>
            <a:endParaRPr lang="sl-SI" dirty="0" smtClean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53266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5 KROG IN KROŽNICA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604500" cy="51943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/>
                  <a:t>Krožnica</a:t>
                </a:r>
                <a:r>
                  <a:rPr lang="sl-SI" dirty="0"/>
                  <a:t> je množica ravninskih točk, ki so enako oddaljene od dane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/>
                  <a:t>.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središče</a:t>
                </a:r>
                <a:r>
                  <a:rPr lang="sl-SI" dirty="0"/>
                  <a:t> krožnice, razdalja med središčem in poljubno točko na krožnici pa je </a:t>
                </a:r>
                <a:r>
                  <a:rPr lang="sl-SI" b="1" dirty="0"/>
                  <a:t>polmer</a:t>
                </a:r>
                <a:r>
                  <a:rPr lang="sl-SI" dirty="0"/>
                  <a:t> ali </a:t>
                </a:r>
                <a:r>
                  <a:rPr lang="sl-SI" b="1" dirty="0"/>
                  <a:t>radij</a:t>
                </a:r>
                <a:r>
                  <a:rPr lang="sl-SI" dirty="0"/>
                  <a:t> </a:t>
                </a:r>
                <a:r>
                  <a:rPr lang="sl-SI" dirty="0" smtClean="0"/>
                  <a:t>krožnice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b="1" dirty="0"/>
                  <a:t>Krog</a:t>
                </a:r>
                <a:r>
                  <a:rPr lang="sl-SI" dirty="0"/>
                  <a:t> s središčem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/>
                  <a:t> in polmerom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/>
                  <a:t> je množica ravninskih točk, katerih oddaljenost od središča je manjša ali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. To </a:t>
                </a:r>
                <a:r>
                  <a:rPr lang="sl-SI" dirty="0"/>
                  <a:t>pomeni, da je krog del </a:t>
                </a:r>
                <a:r>
                  <a:rPr lang="sl-SI" dirty="0" smtClean="0"/>
                  <a:t>ravnine </a:t>
                </a:r>
                <a:r>
                  <a:rPr lang="sl-SI" dirty="0"/>
                  <a:t>omejen s krožnico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/>
                  <a:t>Tetiva</a:t>
                </a:r>
                <a:r>
                  <a:rPr lang="sl-SI" dirty="0"/>
                  <a:t> je daljica, ki povezuje dve točki krožnice.</a:t>
                </a:r>
                <a:br>
                  <a:rPr lang="sl-SI" dirty="0"/>
                </a:br>
                <a:r>
                  <a:rPr lang="sl-SI" b="1" dirty="0"/>
                  <a:t>Premer</a:t>
                </a:r>
                <a:r>
                  <a:rPr lang="sl-SI" dirty="0"/>
                  <a:t> ali </a:t>
                </a:r>
                <a:r>
                  <a:rPr lang="sl-SI" b="1" dirty="0"/>
                  <a:t>diameter</a:t>
                </a:r>
                <a:r>
                  <a:rPr lang="sl-SI" dirty="0"/>
                  <a:t> je najdaljša tetiva. Premer poteka skozi središče in je dvakrat daljši od polmera: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= 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. Točki</a:t>
                </a:r>
                <a:r>
                  <a:rPr lang="sl-SI" dirty="0"/>
                  <a:t>, ki sta krajišči enega od premerov, sta </a:t>
                </a:r>
                <a:r>
                  <a:rPr lang="sl-SI" b="1" dirty="0"/>
                  <a:t>diametralni točki</a:t>
                </a:r>
                <a:r>
                  <a:rPr lang="sl-SI" dirty="0"/>
                  <a:t> krožnice.</a:t>
                </a:r>
              </a:p>
              <a:p>
                <a:r>
                  <a:rPr lang="sl-SI" dirty="0" smtClean="0"/>
                  <a:t>Del </a:t>
                </a:r>
                <a:r>
                  <a:rPr lang="sl-SI" dirty="0"/>
                  <a:t>krožnice omejen z dvema točkama imenujemo </a:t>
                </a:r>
                <a:r>
                  <a:rPr lang="sl-SI" b="1" dirty="0"/>
                  <a:t>krožni </a:t>
                </a:r>
                <a:r>
                  <a:rPr lang="sl-SI" b="1" dirty="0" smtClean="0"/>
                  <a:t>lok</a:t>
                </a:r>
                <a:r>
                  <a:rPr lang="sl-SI" dirty="0" smtClean="0"/>
                  <a:t>. Krožna </a:t>
                </a:r>
                <a:r>
                  <a:rPr lang="sl-SI" dirty="0"/>
                  <a:t>loka, ki imata isti krajišči in skupaj sestavljata celotno krožnico, imenujemo </a:t>
                </a:r>
                <a:r>
                  <a:rPr lang="sl-SI" b="1" dirty="0"/>
                  <a:t>dopolnilna loka</a:t>
                </a:r>
                <a:r>
                  <a:rPr lang="sl-SI" dirty="0"/>
                  <a:t>. </a:t>
                </a:r>
                <a:endParaRPr lang="sl-SI" b="1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604500" cy="5194300"/>
              </a:xfrm>
              <a:blipFill>
                <a:blip r:embed="rId2"/>
                <a:stretch>
                  <a:fillRect l="-1035" t="-2582" r="-155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102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87" y="0"/>
            <a:ext cx="16478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94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604500" cy="6226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/>
              <a:t>Medsebojna lega krožnice in premice</a:t>
            </a:r>
          </a:p>
          <a:p>
            <a:r>
              <a:rPr lang="sl-SI" dirty="0"/>
              <a:t>Krožnica in premica, ki ležita v isti ravnini, imata lahko tri različne medsebojne </a:t>
            </a:r>
            <a:r>
              <a:rPr lang="sl-SI" dirty="0" smtClean="0"/>
              <a:t>lege:</a:t>
            </a:r>
          </a:p>
          <a:p>
            <a:pPr lvl="1"/>
            <a:r>
              <a:rPr lang="sl-SI" dirty="0" smtClean="0"/>
              <a:t>Če </a:t>
            </a:r>
            <a:r>
              <a:rPr lang="sl-SI" dirty="0"/>
              <a:t>nimata nobene skupne točke, pravimo, da je premica </a:t>
            </a:r>
            <a:r>
              <a:rPr lang="sl-SI" b="1" dirty="0" smtClean="0"/>
              <a:t>mimobežnica</a:t>
            </a:r>
            <a:r>
              <a:rPr lang="sl-SI" dirty="0" smtClean="0"/>
              <a:t>.</a:t>
            </a:r>
          </a:p>
          <a:p>
            <a:pPr lvl="1"/>
            <a:r>
              <a:rPr lang="sl-SI" dirty="0" smtClean="0"/>
              <a:t>Če imata </a:t>
            </a:r>
            <a:r>
              <a:rPr lang="sl-SI" dirty="0"/>
              <a:t>eno skupno </a:t>
            </a:r>
            <a:r>
              <a:rPr lang="sl-SI" dirty="0" smtClean="0"/>
              <a:t>točko - </a:t>
            </a:r>
            <a:r>
              <a:rPr lang="sl-SI" b="1" dirty="0" smtClean="0"/>
              <a:t>dotikališče</a:t>
            </a:r>
            <a:r>
              <a:rPr lang="sl-SI" dirty="0" smtClean="0"/>
              <a:t>, </a:t>
            </a:r>
            <a:r>
              <a:rPr lang="sl-SI" dirty="0"/>
              <a:t>pravimo, da je premica </a:t>
            </a:r>
            <a:r>
              <a:rPr lang="sl-SI" b="1" dirty="0"/>
              <a:t>tangenta</a:t>
            </a:r>
            <a:r>
              <a:rPr lang="sl-SI" dirty="0"/>
              <a:t> (dotikalnica) krožnice</a:t>
            </a:r>
            <a:r>
              <a:rPr lang="sl-SI" dirty="0" smtClean="0"/>
              <a:t>. Ta je pravokotna na polmer.</a:t>
            </a:r>
            <a:endParaRPr lang="sl-SI" dirty="0"/>
          </a:p>
          <a:p>
            <a:pPr lvl="1"/>
            <a:r>
              <a:rPr lang="sl-SI" dirty="0"/>
              <a:t>Če imata </a:t>
            </a:r>
            <a:r>
              <a:rPr lang="sl-SI" dirty="0" smtClean="0"/>
              <a:t>dve različni skupni </a:t>
            </a:r>
            <a:r>
              <a:rPr lang="sl-SI" dirty="0"/>
              <a:t>točki, pravimo, da je premica </a:t>
            </a:r>
            <a:r>
              <a:rPr lang="sl-SI" b="1" dirty="0"/>
              <a:t>sekanta</a:t>
            </a:r>
            <a:r>
              <a:rPr lang="sl-SI" dirty="0"/>
              <a:t> krožnice</a:t>
            </a:r>
            <a:r>
              <a:rPr lang="sl-SI" dirty="0" smtClean="0"/>
              <a:t>.</a:t>
            </a:r>
          </a:p>
          <a:p>
            <a:pPr marL="0" indent="0">
              <a:buNone/>
            </a:pPr>
            <a:r>
              <a:rPr lang="pl-PL" sz="3000" b="1" dirty="0"/>
              <a:t>Talesov izrek o kotu v polkrogu</a:t>
            </a:r>
          </a:p>
          <a:p>
            <a:r>
              <a:rPr lang="sl-SI" dirty="0"/>
              <a:t>Za kot v polkrogu velja Talesov </a:t>
            </a:r>
            <a:r>
              <a:rPr lang="sl-SI" dirty="0" smtClean="0"/>
              <a:t>izrek: </a:t>
            </a:r>
            <a:r>
              <a:rPr lang="sl-SI" b="1" i="1" dirty="0" smtClean="0"/>
              <a:t>Če </a:t>
            </a:r>
            <a:r>
              <a:rPr lang="sl-SI" b="1" i="1" dirty="0"/>
              <a:t>vrh kota </a:t>
            </a:r>
            <a:r>
              <a:rPr lang="el-GR" b="1" i="1" dirty="0"/>
              <a:t>φ </a:t>
            </a:r>
            <a:r>
              <a:rPr lang="sl-SI" b="1" i="1" dirty="0"/>
              <a:t>leži na </a:t>
            </a:r>
            <a:r>
              <a:rPr lang="sl-SI" b="1" i="1" dirty="0" err="1"/>
              <a:t>polkrožnici</a:t>
            </a:r>
            <a:r>
              <a:rPr lang="sl-SI" b="1" i="1" dirty="0"/>
              <a:t>, kraka pa potekata skozi krajišči premera, potem je </a:t>
            </a:r>
            <a:r>
              <a:rPr lang="el-GR" b="1" i="1" dirty="0"/>
              <a:t>φ </a:t>
            </a:r>
            <a:r>
              <a:rPr lang="sl-SI" b="1" i="1" dirty="0"/>
              <a:t>pravi kot.</a:t>
            </a:r>
            <a:endParaRPr lang="sl-SI" i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103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74" y="4702175"/>
            <a:ext cx="4532593" cy="183673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650" y="2855976"/>
            <a:ext cx="1038095" cy="1009524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30" y="1903717"/>
            <a:ext cx="1133333" cy="971429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315" y="894133"/>
            <a:ext cx="1304762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4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060" y="3954017"/>
            <a:ext cx="3512515" cy="22721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7772400" cy="6226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Središčni in obodni kot</a:t>
                </a:r>
                <a:endParaRPr lang="sl-SI" sz="3000" b="1" dirty="0"/>
              </a:p>
              <a:p>
                <a:r>
                  <a:rPr lang="sl-SI" b="1" dirty="0"/>
                  <a:t>Središčni kot</a:t>
                </a:r>
                <a:r>
                  <a:rPr lang="sl-SI" dirty="0"/>
                  <a:t> nad lokom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je kot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, </a:t>
                </a:r>
                <a:r>
                  <a:rPr lang="sl-SI" dirty="0"/>
                  <a:t>ki ima vrh v središču krožnice, njegova kraka potekata skozi krajišči loka, lok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pa leži v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 smtClean="0"/>
                  <a:t>.</a:t>
                </a:r>
                <a:endParaRPr lang="sl-SI" dirty="0" smtClean="0"/>
              </a:p>
              <a:p>
                <a:r>
                  <a:rPr lang="sl-SI" b="1" dirty="0" smtClean="0"/>
                  <a:t>Obodni </a:t>
                </a:r>
                <a:r>
                  <a:rPr lang="sl-SI" b="1" dirty="0"/>
                  <a:t>kot</a:t>
                </a:r>
                <a:r>
                  <a:rPr lang="sl-SI" dirty="0"/>
                  <a:t> nad lokom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je kot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l-GR" dirty="0"/>
                  <a:t>, </a:t>
                </a:r>
                <a:r>
                  <a:rPr lang="sl-SI" dirty="0"/>
                  <a:t>ki ima vrh na dopolnilnem loku loka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, njegova kraka potekata skozi krajišči loka, lok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pa leži v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l-GR" dirty="0" smtClean="0"/>
                  <a:t>.</a:t>
                </a:r>
                <a:endParaRPr lang="sl-SI" dirty="0" smtClean="0"/>
              </a:p>
              <a:p>
                <a:r>
                  <a:rPr lang="sl-SI" dirty="0" smtClean="0"/>
                  <a:t>Velja </a:t>
                </a:r>
                <a:r>
                  <a:rPr lang="sl-SI" dirty="0"/>
                  <a:t>izrek o središčnem in obodnem </a:t>
                </a:r>
                <a:r>
                  <a:rPr lang="sl-SI" dirty="0" smtClean="0"/>
                  <a:t>kotu: </a:t>
                </a:r>
                <a:r>
                  <a:rPr lang="sl-SI" b="1" i="1" dirty="0" smtClean="0"/>
                  <a:t>Središčni </a:t>
                </a:r>
                <a:r>
                  <a:rPr lang="sl-SI" b="1" i="1" dirty="0"/>
                  <a:t>kot je dvakrat večji od obodnega kota nad istim lokom</a:t>
                </a:r>
                <a:r>
                  <a:rPr lang="sl-SI" b="1" dirty="0" smtClean="0"/>
                  <a:t>.</a:t>
                </a:r>
                <a:endParaRPr lang="sl-SI" dirty="0" smtClean="0"/>
              </a:p>
              <a:p>
                <a:r>
                  <a:rPr lang="sl-SI" dirty="0" smtClean="0"/>
                  <a:t>Vsi </a:t>
                </a:r>
                <a:r>
                  <a:rPr lang="sl-SI" dirty="0"/>
                  <a:t>obodni koti nad istim lokom so med sabo </a:t>
                </a:r>
                <a:r>
                  <a:rPr lang="sl-SI" dirty="0" smtClean="0"/>
                  <a:t>skladni.</a:t>
                </a:r>
              </a:p>
              <a:p>
                <a:r>
                  <a:rPr lang="sl-SI" dirty="0" smtClean="0"/>
                  <a:t>Obodna </a:t>
                </a:r>
                <a:r>
                  <a:rPr lang="sl-SI" dirty="0"/>
                  <a:t>kota nad dopolnilnima lokoma sta med sabo suplementarna.</a:t>
                </a:r>
                <a:endParaRPr lang="sl-SI" dirty="0" smtClean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7772400" cy="6226175"/>
              </a:xfrm>
              <a:blipFill>
                <a:blip r:embed="rId3"/>
                <a:stretch>
                  <a:fillRect l="-1882" t="-1959" r="-1255" b="-127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104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504825"/>
            <a:ext cx="2419350" cy="30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7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604500" cy="6226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Enotska krožnica, radian</a:t>
                </a:r>
              </a:p>
              <a:p>
                <a:r>
                  <a:rPr lang="sl-SI" b="1" dirty="0" smtClean="0"/>
                  <a:t>Enotska krožnica </a:t>
                </a:r>
                <a:r>
                  <a:rPr lang="sl-SI" dirty="0" smtClean="0"/>
                  <a:t>je krožnica s polmerom ene enote.</a:t>
                </a:r>
              </a:p>
              <a:p>
                <a:r>
                  <a:rPr lang="sl-SI" b="1" dirty="0" smtClean="0"/>
                  <a:t>Radian </a:t>
                </a:r>
                <a:r>
                  <a:rPr lang="sl-SI" dirty="0" smtClean="0"/>
                  <a:t>je središčni kot, ki ustreza loku dolžine, ki ga ta odreže na enotski krožnici.</a:t>
                </a:r>
              </a:p>
              <a:p>
                <a:r>
                  <a:rPr lang="sl-SI" dirty="0" smtClean="0"/>
                  <a:t>Središčni kot, pri katerem je dolžina loka enaka polmeru, meri </a:t>
                </a:r>
                <a:r>
                  <a:rPr lang="sl-SI" b="1" dirty="0" smtClean="0"/>
                  <a:t>1 radian</a:t>
                </a:r>
                <a:r>
                  <a:rPr lang="sl-SI" dirty="0" smtClean="0"/>
                  <a:t>. Velja: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180°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endParaRPr lang="sl-SI" b="1" dirty="0" smtClean="0"/>
              </a:p>
              <a:p>
                <a:endParaRPr lang="sl-SI" b="1" dirty="0"/>
              </a:p>
              <a:p>
                <a:r>
                  <a:rPr lang="sl-SI" b="1" dirty="0" smtClean="0"/>
                  <a:t>Polni </a:t>
                </a:r>
                <a:r>
                  <a:rPr lang="sl-SI" b="1" dirty="0"/>
                  <a:t>kot</a:t>
                </a:r>
                <a:r>
                  <a:rPr lang="sl-SI" dirty="0"/>
                  <a:t> meri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dirty="0"/>
                  <a:t> </a:t>
                </a:r>
                <a:r>
                  <a:rPr lang="sl-SI" dirty="0"/>
                  <a:t>radianov, </a:t>
                </a:r>
                <a:r>
                  <a:rPr lang="sl-SI" b="1" dirty="0"/>
                  <a:t>iztegnjeni kot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l-GR" dirty="0"/>
                  <a:t> </a:t>
                </a:r>
                <a:r>
                  <a:rPr lang="sl-SI" dirty="0"/>
                  <a:t>radianov, </a:t>
                </a:r>
                <a:r>
                  <a:rPr lang="sl-SI" b="1" dirty="0"/>
                  <a:t>pravi kot</a:t>
                </a:r>
                <a:r>
                  <a:rPr lang="sl-SI" dirty="0"/>
                  <a:t> pa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l-GR" dirty="0"/>
                  <a:t> </a:t>
                </a:r>
                <a:r>
                  <a:rPr lang="sl-SI" dirty="0"/>
                  <a:t>radianov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Dolžina krožnega loka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sl-SI" dirty="0" smtClean="0"/>
                  <a:t>, ki pripada središčnemu kotu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sl-SI" dirty="0" smtClean="0"/>
                  <a:t> na krožnici s polmerom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, je: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sl-SI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sl-SI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180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°</m:t>
                        </m:r>
                      </m:den>
                    </m:f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𝑟𝑑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604500" cy="6226175"/>
              </a:xfrm>
              <a:blipFill>
                <a:blip r:embed="rId2"/>
                <a:stretch>
                  <a:fillRect l="-1380" t="-1959" b="-2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105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19" y="2034970"/>
            <a:ext cx="1986281" cy="23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34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slov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sl-SI" b="1" dirty="0" smtClean="0"/>
                  <a:t>7. 6 ŠTIRIKOTNIK IN PRAVILNI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b="1" dirty="0" smtClean="0"/>
                  <a:t>-KOTNIK</a:t>
                </a:r>
                <a:endParaRPr lang="sl-SI" b="1" dirty="0"/>
              </a:p>
            </p:txBody>
          </p:sp>
        </mc:Choice>
        <mc:Fallback xmlns="">
          <p:sp>
            <p:nvSpPr>
              <p:cNvPr id="2" name="Naslov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b="1" dirty="0" smtClean="0"/>
                  <a:t>Štirikotnik</a:t>
                </a:r>
                <a:r>
                  <a:rPr lang="sl-SI" dirty="0" smtClean="0"/>
                  <a:t> je lik/množica točk v ravnini, omejena s štirimi sklenjenimi stranicami.</a:t>
                </a:r>
              </a:p>
              <a:p>
                <a:r>
                  <a:rPr lang="sl-SI" dirty="0" smtClean="0"/>
                  <a:t>Štirikotnike delimo glede na število parov vzporednih stranic:</a:t>
                </a:r>
              </a:p>
              <a:p>
                <a:pPr lvl="1"/>
                <a:r>
                  <a:rPr lang="sl-SI" sz="2800" b="1" dirty="0"/>
                  <a:t>p</a:t>
                </a:r>
                <a:r>
                  <a:rPr lang="sl-SI" sz="2800" b="1" dirty="0" smtClean="0"/>
                  <a:t>aralelogrami</a:t>
                </a:r>
                <a:r>
                  <a:rPr lang="sl-SI" sz="2800" dirty="0" smtClean="0"/>
                  <a:t> – dva para vzporednih stranic;</a:t>
                </a:r>
              </a:p>
              <a:p>
                <a:pPr lvl="1"/>
                <a:r>
                  <a:rPr lang="sl-SI" sz="2800" b="1" dirty="0"/>
                  <a:t>t</a:t>
                </a:r>
                <a:r>
                  <a:rPr lang="sl-SI" sz="2800" b="1" dirty="0" smtClean="0"/>
                  <a:t>rapezi</a:t>
                </a:r>
                <a:r>
                  <a:rPr lang="sl-SI" sz="2800" dirty="0" smtClean="0"/>
                  <a:t> – en par vzporednih stranic;</a:t>
                </a:r>
              </a:p>
              <a:p>
                <a:pPr lvl="1"/>
                <a:r>
                  <a:rPr lang="sl-SI" sz="2800" b="1" dirty="0"/>
                  <a:t>t</a:t>
                </a:r>
                <a:r>
                  <a:rPr lang="sl-SI" sz="2800" b="1" dirty="0" smtClean="0"/>
                  <a:t>rapezoidi</a:t>
                </a:r>
                <a:r>
                  <a:rPr lang="sl-SI" sz="2800" dirty="0" smtClean="0"/>
                  <a:t> – nimajo paroma vzporednih stranic.</a:t>
                </a:r>
              </a:p>
              <a:p>
                <a:r>
                  <a:rPr lang="sl-SI" dirty="0" smtClean="0"/>
                  <a:t>Vsota notranjih kotov štirikotnika je enaka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𝟑𝟔𝟎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sta v štirikotniku nasprotna kota suplementarna, mu lahko včrtamo krožnico.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059183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5991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Paralelogram</a:t>
                </a:r>
                <a:endParaRPr lang="sl-SI" sz="3000" b="1" dirty="0"/>
              </a:p>
              <a:p>
                <a:r>
                  <a:rPr lang="sl-SI" b="1" dirty="0" smtClean="0"/>
                  <a:t>Paralelogram </a:t>
                </a:r>
                <a:r>
                  <a:rPr lang="sl-SI" dirty="0" smtClean="0"/>
                  <a:t>je štirikotnik, ki ima dva para vzporednih stranic. </a:t>
                </a:r>
              </a:p>
              <a:p>
                <a:r>
                  <a:rPr lang="sl-SI" b="1" dirty="0"/>
                  <a:t>Lastnosti paralelograma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 smtClean="0"/>
                  <a:t>Nasprotna </a:t>
                </a:r>
                <a:r>
                  <a:rPr lang="sl-SI" dirty="0"/>
                  <a:t>kota v paralelogramu sta skladna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dirty="0"/>
                  <a:t>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l-GR" dirty="0" smtClean="0"/>
                  <a:t>).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Kota </a:t>
                </a:r>
                <a:r>
                  <a:rPr lang="sl-SI" dirty="0"/>
                  <a:t>v sosednjih ogliščih sta </a:t>
                </a:r>
                <a:r>
                  <a:rPr lang="sl-SI" dirty="0" smtClean="0"/>
                  <a:t>suplementarna: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). 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Stranici</a:t>
                </a:r>
                <a:r>
                  <a:rPr lang="sl-SI" dirty="0"/>
                  <a:t>, ki sta vzporedni, sta tudi enako dolgi, torej: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. – </a:t>
                </a:r>
                <a:r>
                  <a:rPr lang="sl-SI" i="1" dirty="0" smtClean="0"/>
                  <a:t>Če za neki štirikotnik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i="1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i="1" dirty="0" smtClean="0"/>
                  <a:t>, potem je ta štirikotnik zagotovo paralelogram. (Velja tudi: Če sta v nekem štirikotniku dve stranici vzporedni in enako dolgi, potem je ta štirikotnik zagotovo paralelogram.)</a:t>
                </a:r>
              </a:p>
              <a:p>
                <a:pPr lvl="1"/>
                <a:r>
                  <a:rPr lang="sl-SI" dirty="0" smtClean="0"/>
                  <a:t>Diagonali </a:t>
                </a:r>
                <a:r>
                  <a:rPr lang="sl-SI" dirty="0"/>
                  <a:t>paralelograma se med sabo </a:t>
                </a:r>
                <a:r>
                  <a:rPr lang="sl-SI" dirty="0" smtClean="0"/>
                  <a:t>razpolavljata. – </a:t>
                </a:r>
                <a:r>
                  <a:rPr lang="sl-SI" i="1" dirty="0" smtClean="0"/>
                  <a:t>Če se v nekem štirikotniku diagonali med sabo razpolavljata, potem je </a:t>
                </a:r>
                <a:r>
                  <a:rPr lang="sl-SI" i="1" dirty="0"/>
                  <a:t>ta štirikotnik zagotovo paralelogram</a:t>
                </a:r>
                <a:r>
                  <a:rPr lang="sl-SI" i="1" dirty="0" smtClean="0"/>
                  <a:t>.</a:t>
                </a:r>
              </a:p>
              <a:p>
                <a:r>
                  <a:rPr lang="sl-SI" dirty="0" smtClean="0"/>
                  <a:t>Paralelograme delimo na </a:t>
                </a:r>
                <a:r>
                  <a:rPr lang="sl-SI" b="1" dirty="0" smtClean="0"/>
                  <a:t>pravokotne</a:t>
                </a:r>
                <a:r>
                  <a:rPr lang="sl-SI" dirty="0" smtClean="0"/>
                  <a:t> in </a:t>
                </a:r>
                <a:r>
                  <a:rPr lang="sl-SI" b="1" dirty="0" err="1" smtClean="0"/>
                  <a:t>poševnokotne</a:t>
                </a:r>
                <a:r>
                  <a:rPr lang="sl-SI" dirty="0" smtClean="0"/>
                  <a:t> oziroma na </a:t>
                </a:r>
                <a:r>
                  <a:rPr lang="sl-SI" b="1" dirty="0" smtClean="0"/>
                  <a:t>enakostranične</a:t>
                </a:r>
                <a:r>
                  <a:rPr lang="sl-SI" dirty="0" smtClean="0"/>
                  <a:t> in </a:t>
                </a:r>
                <a:r>
                  <a:rPr lang="sl-SI" b="1" dirty="0" smtClean="0"/>
                  <a:t>raznostranične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5991225"/>
              </a:xfrm>
              <a:blipFill>
                <a:blip r:embed="rId2"/>
                <a:stretch>
                  <a:fillRect l="-1391" t="-2035" r="-1449" b="-24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107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65123"/>
            <a:ext cx="28956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82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99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Romb</a:t>
            </a:r>
          </a:p>
          <a:p>
            <a:r>
              <a:rPr lang="sl-SI" b="1" dirty="0" smtClean="0"/>
              <a:t>Romb </a:t>
            </a:r>
            <a:r>
              <a:rPr lang="sl-SI" dirty="0" smtClean="0"/>
              <a:t>je paralelogram, ki ima vse stranice enako dolge/skladne.</a:t>
            </a:r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r>
              <a:rPr lang="sl-SI" dirty="0" smtClean="0"/>
              <a:t>Diagonali razpolavljata notranje kote in se sekata pod pravim kotom (</a:t>
            </a:r>
            <a:r>
              <a:rPr lang="sl-SI" i="1" dirty="0"/>
              <a:t>Če sta v nekem paralelogramu diagonali pravokotni, potem je to gotovo romb</a:t>
            </a:r>
            <a:r>
              <a:rPr lang="sl-SI" i="1" dirty="0" smtClean="0"/>
              <a:t>.)</a:t>
            </a:r>
          </a:p>
          <a:p>
            <a:r>
              <a:rPr lang="sl-SI" dirty="0"/>
              <a:t>Rombu lahko vedno včrtamo krožnico. Stranice romba so tangente te krožnice, zato pravimo, da je romb </a:t>
            </a:r>
            <a:r>
              <a:rPr lang="sl-SI" b="1" dirty="0"/>
              <a:t>tangentni </a:t>
            </a:r>
            <a:r>
              <a:rPr lang="sl-SI" b="1" dirty="0" smtClean="0"/>
              <a:t>štirikotnik.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108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2" y="1395412"/>
            <a:ext cx="3781887" cy="24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644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99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Pravokotnik</a:t>
            </a:r>
          </a:p>
          <a:p>
            <a:r>
              <a:rPr lang="sl-SI" b="1" dirty="0" smtClean="0"/>
              <a:t>Pravokotnik </a:t>
            </a:r>
            <a:r>
              <a:rPr lang="sl-SI" dirty="0" smtClean="0"/>
              <a:t>je paralelogram, ki ima vse notranje kote skladne, vsak od kotov meri 90°.</a:t>
            </a:r>
          </a:p>
          <a:p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pPr marL="914400" lvl="2" indent="0">
              <a:buNone/>
            </a:pPr>
            <a:endParaRPr lang="sl-SI" dirty="0" smtClean="0"/>
          </a:p>
          <a:p>
            <a:r>
              <a:rPr lang="sl-SI" dirty="0"/>
              <a:t>Diagonali pravokotnika sta enako dolgi. </a:t>
            </a:r>
            <a:r>
              <a:rPr lang="sl-SI" dirty="0" smtClean="0"/>
              <a:t>(</a:t>
            </a:r>
            <a:r>
              <a:rPr lang="sl-SI" i="1" dirty="0" smtClean="0"/>
              <a:t>Če </a:t>
            </a:r>
            <a:r>
              <a:rPr lang="sl-SI" i="1" dirty="0"/>
              <a:t>sta v nekem paralelogramu diagonali enako dolgi, potem je to gotovo pravokotnik</a:t>
            </a:r>
            <a:r>
              <a:rPr lang="sl-SI" i="1" dirty="0" smtClean="0"/>
              <a:t>.</a:t>
            </a:r>
            <a:r>
              <a:rPr lang="sl-SI" dirty="0" smtClean="0"/>
              <a:t>)</a:t>
            </a:r>
          </a:p>
          <a:p>
            <a:r>
              <a:rPr lang="sl-SI" dirty="0" smtClean="0"/>
              <a:t>Pravokotniku </a:t>
            </a:r>
            <a:r>
              <a:rPr lang="sl-SI" dirty="0"/>
              <a:t>lahko vedno očrtamo krožnico. Stranice pravokotnika so tetive te krožnice, zato pravimo, da je pravokotnik </a:t>
            </a:r>
            <a:r>
              <a:rPr lang="sl-SI" b="1" dirty="0"/>
              <a:t>tetivni štirikotnik</a:t>
            </a:r>
            <a:r>
              <a:rPr lang="sl-SI" dirty="0"/>
              <a:t>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109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2" y="1433798"/>
            <a:ext cx="4967288" cy="27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5 IZRAZI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29200"/>
          </a:xfrm>
        </p:spPr>
        <p:txBody>
          <a:bodyPr anchor="ctr">
            <a:normAutofit lnSpcReduction="10000"/>
          </a:bodyPr>
          <a:lstStyle/>
          <a:p>
            <a:r>
              <a:rPr lang="sl-SI" b="1" dirty="0" smtClean="0"/>
              <a:t>Matematični/algebrski </a:t>
            </a:r>
            <a:r>
              <a:rPr lang="sl-SI" b="1" dirty="0"/>
              <a:t>izraz</a:t>
            </a:r>
            <a:r>
              <a:rPr lang="sl-SI" dirty="0"/>
              <a:t> je zapis sestavljen </a:t>
            </a:r>
            <a:r>
              <a:rPr lang="sl-SI" dirty="0" smtClean="0"/>
              <a:t>iz:</a:t>
            </a:r>
          </a:p>
          <a:p>
            <a:pPr lvl="1"/>
            <a:r>
              <a:rPr lang="sl-SI" dirty="0" smtClean="0"/>
              <a:t>števil,</a:t>
            </a:r>
          </a:p>
          <a:p>
            <a:pPr lvl="1"/>
            <a:r>
              <a:rPr lang="sl-SI" dirty="0"/>
              <a:t>s</a:t>
            </a:r>
            <a:r>
              <a:rPr lang="sl-SI" dirty="0" smtClean="0"/>
              <a:t>premenljivk/parametrov, </a:t>
            </a:r>
            <a:r>
              <a:rPr lang="sl-SI" dirty="0"/>
              <a:t>ki predstavljajo števila in jih označujemo s </a:t>
            </a:r>
            <a:r>
              <a:rPr lang="sl-SI" dirty="0" smtClean="0"/>
              <a:t>črkami,</a:t>
            </a:r>
          </a:p>
          <a:p>
            <a:pPr lvl="1"/>
            <a:r>
              <a:rPr lang="sl-SI" dirty="0" smtClean="0"/>
              <a:t>računskih </a:t>
            </a:r>
            <a:r>
              <a:rPr lang="sl-SI" dirty="0"/>
              <a:t>operacij in funkcij, ki jih </a:t>
            </a:r>
            <a:r>
              <a:rPr lang="sl-SI" dirty="0" smtClean="0"/>
              <a:t>povezujejo,</a:t>
            </a:r>
          </a:p>
          <a:p>
            <a:pPr lvl="1"/>
            <a:r>
              <a:rPr lang="sl-SI" dirty="0" smtClean="0"/>
              <a:t>oklepajev</a:t>
            </a:r>
            <a:r>
              <a:rPr lang="sl-SI" dirty="0"/>
              <a:t>, ki določajo vrstni red računanja. </a:t>
            </a:r>
            <a:endParaRPr lang="sl-SI" dirty="0" smtClean="0"/>
          </a:p>
          <a:p>
            <a:r>
              <a:rPr lang="sl-SI" dirty="0" smtClean="0"/>
              <a:t>Če </a:t>
            </a:r>
            <a:r>
              <a:rPr lang="sl-SI" dirty="0"/>
              <a:t>v izraz namesto spremenljivk vstavimo konkretna števila in izračunamo rezultat, dobimo </a:t>
            </a:r>
            <a:r>
              <a:rPr lang="sl-SI" b="1" dirty="0"/>
              <a:t>vrednost izraza</a:t>
            </a:r>
            <a:r>
              <a:rPr lang="sl-SI" dirty="0"/>
              <a:t> (pri dani izbiri spremenljivk</a:t>
            </a:r>
            <a:r>
              <a:rPr lang="sl-SI" dirty="0" smtClean="0"/>
              <a:t>).</a:t>
            </a:r>
          </a:p>
          <a:p>
            <a:r>
              <a:rPr lang="sl-SI" dirty="0" smtClean="0"/>
              <a:t>Dva </a:t>
            </a:r>
            <a:r>
              <a:rPr lang="sl-SI" dirty="0"/>
              <a:t>matematična izraza sta </a:t>
            </a:r>
            <a:r>
              <a:rPr lang="sl-SI" b="1" dirty="0"/>
              <a:t>enakovredna</a:t>
            </a:r>
            <a:r>
              <a:rPr lang="sl-SI" dirty="0"/>
              <a:t>, če imata pri katerikoli izbiri spremenljivk vedno enako vrednost</a:t>
            </a:r>
            <a:r>
              <a:rPr lang="sl-SI" dirty="0" smtClean="0"/>
              <a:t>.</a:t>
            </a:r>
          </a:p>
          <a:p>
            <a:r>
              <a:rPr lang="sl-SI" dirty="0" smtClean="0"/>
              <a:t>Matematični izraz poimenujemo po številu členov, ki jih ta vsebuje (enočlenik, dvočlenik, </a:t>
            </a:r>
            <a:r>
              <a:rPr lang="sl-SI" dirty="0" err="1" smtClean="0"/>
              <a:t>tričlenik</a:t>
            </a:r>
            <a:r>
              <a:rPr lang="sl-SI" dirty="0" smtClean="0"/>
              <a:t> …) in glede na glavno računsko operacijo/funkcijo.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2869200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4"/>
            <a:ext cx="10515600" cy="5991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Kvadrat</a:t>
            </a:r>
          </a:p>
          <a:p>
            <a:r>
              <a:rPr lang="sl-SI" b="1" dirty="0" smtClean="0"/>
              <a:t>Kvadrat</a:t>
            </a:r>
            <a:r>
              <a:rPr lang="sl-SI" dirty="0" smtClean="0"/>
              <a:t> je paralelogram, ki ima vse štiri stranice skladne in vse štiri kote enako velike.</a:t>
            </a:r>
          </a:p>
          <a:p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endParaRPr lang="sl-SI" dirty="0" smtClean="0"/>
          </a:p>
          <a:p>
            <a:r>
              <a:rPr lang="sl-SI" dirty="0" smtClean="0"/>
              <a:t>Kvadrat ima vse lastnosti romba in pravokotnika:</a:t>
            </a:r>
          </a:p>
          <a:p>
            <a:pPr lvl="1"/>
            <a:r>
              <a:rPr lang="sl-SI" dirty="0"/>
              <a:t>d</a:t>
            </a:r>
            <a:r>
              <a:rPr lang="sl-SI" dirty="0" smtClean="0"/>
              <a:t>iagonali se sekata pod pravim kotom;</a:t>
            </a:r>
          </a:p>
          <a:p>
            <a:pPr lvl="1"/>
            <a:r>
              <a:rPr lang="sl-SI" dirty="0"/>
              <a:t>d</a:t>
            </a:r>
            <a:r>
              <a:rPr lang="sl-SI" dirty="0" smtClean="0"/>
              <a:t>iagonali sta enako dolgi;</a:t>
            </a:r>
          </a:p>
          <a:p>
            <a:pPr lvl="1"/>
            <a:r>
              <a:rPr lang="sl-SI" dirty="0" smtClean="0"/>
              <a:t>diagonali razpolavljata notranje kote.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110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74" y="1421581"/>
            <a:ext cx="3400425" cy="28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20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59912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Trapez</a:t>
                </a:r>
              </a:p>
              <a:p>
                <a:r>
                  <a:rPr lang="sl-SI" b="1" dirty="0"/>
                  <a:t>Trapez</a:t>
                </a:r>
                <a:r>
                  <a:rPr lang="sl-SI" dirty="0"/>
                  <a:t> je štirikotnik, ki ima točno en par vzporednih stranic. Ti dve stranici imenujemo </a:t>
                </a:r>
                <a:r>
                  <a:rPr lang="sl-SI" b="1" dirty="0"/>
                  <a:t>osnovnici</a:t>
                </a:r>
                <a:r>
                  <a:rPr lang="sl-SI" dirty="0"/>
                  <a:t> trapeza (in ju </a:t>
                </a:r>
                <a:r>
                  <a:rPr lang="sl-SI" dirty="0" smtClean="0"/>
                  <a:t>po navadi </a:t>
                </a:r>
                <a:r>
                  <a:rPr lang="sl-SI" dirty="0"/>
                  <a:t>označujemo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), ostali dve stranici pa sta </a:t>
                </a:r>
                <a:r>
                  <a:rPr lang="sl-SI" b="1" dirty="0"/>
                  <a:t>kraka</a:t>
                </a:r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dirty="0" smtClean="0"/>
                  <a:t>Lastnosti trapeza: Za </a:t>
                </a:r>
                <a:r>
                  <a:rPr lang="sl-SI" dirty="0"/>
                  <a:t>kote velja: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,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l-GR" dirty="0"/>
                  <a:t>. </a:t>
                </a:r>
              </a:p>
              <a:p>
                <a:r>
                  <a:rPr lang="sl-SI" b="1" dirty="0" smtClean="0"/>
                  <a:t>Srednjica </a:t>
                </a:r>
                <a:r>
                  <a:rPr lang="sl-SI" dirty="0" smtClean="0"/>
                  <a:t>trapeza je daljica, ki povezuje razpolovišči krakov, je vzporedna osnovnicama in jo izračunamo po formuli: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  <a:endParaRPr lang="sl-SI" b="1" dirty="0" smtClean="0"/>
              </a:p>
              <a:p>
                <a:r>
                  <a:rPr lang="sl-SI" b="1" dirty="0" smtClean="0"/>
                  <a:t>Enakokraki </a:t>
                </a:r>
                <a:r>
                  <a:rPr lang="sl-SI" b="1" dirty="0"/>
                  <a:t>trapez</a:t>
                </a:r>
                <a:r>
                  <a:rPr lang="sl-SI" dirty="0"/>
                  <a:t> je trapez, ki ima kraka enako dolga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pPr lvl="1"/>
                <a:r>
                  <a:rPr lang="sl-SI" dirty="0" smtClean="0"/>
                  <a:t>V </a:t>
                </a:r>
                <a:r>
                  <a:rPr lang="sl-SI" dirty="0"/>
                  <a:t>enakokrakem trapezu velja dodatno: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l-GR" dirty="0" smtClean="0"/>
                  <a:t>.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Diagonali </a:t>
                </a:r>
                <a:r>
                  <a:rPr lang="sl-SI" dirty="0"/>
                  <a:t>enakokrakega trapeza sta enako dolgi</a:t>
                </a:r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Enakokrakemu </a:t>
                </a:r>
                <a:r>
                  <a:rPr lang="sl-SI" dirty="0"/>
                  <a:t>trapezu lahko vedno očrtamo krožnico. Stranice enakokrakega trapeza so tetive te krožnice, zato pravimo, da je enakokraki trapez </a:t>
                </a:r>
                <a:r>
                  <a:rPr lang="sl-SI" b="1" dirty="0"/>
                  <a:t>tetivni štirikotnik</a:t>
                </a:r>
                <a:r>
                  <a:rPr lang="sl-SI" dirty="0"/>
                  <a:t>. 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5991225"/>
              </a:xfrm>
              <a:blipFill>
                <a:blip r:embed="rId2"/>
                <a:stretch>
                  <a:fillRect l="-1391" t="-2035" r="-17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111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5" y="1603375"/>
            <a:ext cx="2419350" cy="139065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5" y="3536951"/>
            <a:ext cx="24193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0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2652418"/>
            <a:ext cx="3149600" cy="19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err="1" smtClean="0"/>
                  <a:t>Deltoid</a:t>
                </a:r>
                <a:endParaRPr lang="sl-SI" sz="3000" b="1" dirty="0" smtClean="0"/>
              </a:p>
              <a:p>
                <a:r>
                  <a:rPr lang="sl-SI" b="1" dirty="0" err="1"/>
                  <a:t>Deltiod</a:t>
                </a:r>
                <a:r>
                  <a:rPr lang="sl-SI" dirty="0"/>
                  <a:t> je štirikotnik, ki ima dva para skladnih sosednjih </a:t>
                </a:r>
                <a:r>
                  <a:rPr lang="sl-SI" dirty="0" smtClean="0"/>
                  <a:t>stranic in dva skladna kota.</a:t>
                </a:r>
              </a:p>
              <a:p>
                <a:r>
                  <a:rPr lang="sl-SI" dirty="0" err="1" smtClean="0"/>
                  <a:t>Deltoid</a:t>
                </a:r>
                <a:r>
                  <a:rPr lang="sl-SI" dirty="0" smtClean="0"/>
                  <a:t> </a:t>
                </a:r>
                <a:r>
                  <a:rPr lang="sl-SI" dirty="0"/>
                  <a:t>je vedno simetričen glede na eno od </a:t>
                </a:r>
                <a:r>
                  <a:rPr lang="sl-SI" dirty="0" smtClean="0"/>
                  <a:t>diagonal. Možna </a:t>
                </a:r>
                <a:r>
                  <a:rPr lang="sl-SI" dirty="0"/>
                  <a:t>sta dva načina označevanja </a:t>
                </a:r>
                <a:r>
                  <a:rPr lang="sl-SI" dirty="0" err="1"/>
                  <a:t>deltoida</a:t>
                </a:r>
                <a:r>
                  <a:rPr lang="sl-SI" dirty="0"/>
                  <a:t>, glede na to ali je simetrala diagonala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sl-SI" dirty="0"/>
                  <a:t> ali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𝐵𝐷</m:t>
                    </m:r>
                  </m:oMath>
                </a14:m>
                <a:r>
                  <a:rPr lang="sl-SI" dirty="0" smtClean="0"/>
                  <a:t>:</a:t>
                </a:r>
              </a:p>
              <a:p>
                <a:endParaRPr lang="sl-SI" dirty="0" smtClean="0"/>
              </a:p>
              <a:p>
                <a:pPr lvl="1"/>
                <a:endParaRPr lang="sl-SI" dirty="0"/>
              </a:p>
              <a:p>
                <a:endParaRPr lang="sl-SI" dirty="0" smtClean="0"/>
              </a:p>
              <a:p>
                <a:r>
                  <a:rPr lang="sl-SI" dirty="0" smtClean="0"/>
                  <a:t>Diagonali </a:t>
                </a:r>
                <a:r>
                  <a:rPr lang="sl-SI" dirty="0" err="1"/>
                  <a:t>deltoida</a:t>
                </a:r>
                <a:r>
                  <a:rPr lang="sl-SI" dirty="0"/>
                  <a:t> sta pravokotni in tista, ki je simetrala </a:t>
                </a:r>
                <a:r>
                  <a:rPr lang="sl-SI" dirty="0" err="1"/>
                  <a:t>deltoida</a:t>
                </a:r>
                <a:r>
                  <a:rPr lang="sl-SI" dirty="0"/>
                  <a:t>, drugo diagonalo </a:t>
                </a:r>
                <a:r>
                  <a:rPr lang="sl-SI" dirty="0" smtClean="0"/>
                  <a:t>razpolavlja.</a:t>
                </a:r>
              </a:p>
              <a:p>
                <a:r>
                  <a:rPr lang="sl-SI" dirty="0" err="1" smtClean="0"/>
                  <a:t>Deltoid</a:t>
                </a:r>
                <a:r>
                  <a:rPr lang="sl-SI" dirty="0" smtClean="0"/>
                  <a:t> </a:t>
                </a:r>
                <a:r>
                  <a:rPr lang="sl-SI" dirty="0"/>
                  <a:t>je lahko konveksen ali pa tudi konkaven. Konveksnemu </a:t>
                </a:r>
                <a:r>
                  <a:rPr lang="sl-SI" dirty="0" err="1"/>
                  <a:t>deltoidu</a:t>
                </a:r>
                <a:r>
                  <a:rPr lang="sl-SI" dirty="0"/>
                  <a:t> lahko vedno včrtamo krožnico – tak </a:t>
                </a:r>
                <a:r>
                  <a:rPr lang="sl-SI" dirty="0" err="1"/>
                  <a:t>deltoid</a:t>
                </a:r>
                <a:r>
                  <a:rPr lang="sl-SI" dirty="0"/>
                  <a:t> je </a:t>
                </a:r>
                <a:r>
                  <a:rPr lang="sl-SI" b="1" dirty="0"/>
                  <a:t>tangentni štirikotnik</a:t>
                </a:r>
                <a:r>
                  <a:rPr lang="sl-SI" dirty="0"/>
                  <a:t>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  <a:blipFill>
                <a:blip r:embed="rId3"/>
                <a:stretch>
                  <a:fillRect l="-1391" t="-1918" r="-928" b="-134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402684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113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Tangentni štirikotnik</a:t>
                </a:r>
              </a:p>
              <a:p>
                <a:r>
                  <a:rPr lang="sl-SI" b="1" dirty="0"/>
                  <a:t>Tangentni štirikotnik</a:t>
                </a:r>
                <a:r>
                  <a:rPr lang="sl-SI" dirty="0"/>
                  <a:t> je konveksni štirikotnik, ki mu lahko včrtamo krožnico. Stranice štirikotnika so potem tangente te krožnice. </a:t>
                </a:r>
                <a:endParaRPr lang="sl-SI" dirty="0" smtClean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/>
              </a:p>
              <a:p>
                <a:r>
                  <a:rPr lang="sl-SI" dirty="0" smtClean="0"/>
                  <a:t>Vsota </a:t>
                </a:r>
                <a:r>
                  <a:rPr lang="sl-SI" dirty="0"/>
                  <a:t>dolžin nasprotnih stranic je enaka za oba para nasprotnih stranic, </a:t>
                </a:r>
                <a:r>
                  <a:rPr lang="sl-SI" dirty="0" smtClean="0"/>
                  <a:t>torej: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Primeri </a:t>
                </a:r>
                <a:r>
                  <a:rPr lang="sl-SI" dirty="0"/>
                  <a:t>tangentnih štirikotnikov: 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Vsak </a:t>
                </a:r>
                <a:r>
                  <a:rPr lang="sl-SI" dirty="0"/>
                  <a:t>romb je tangentni štirikotnik.</a:t>
                </a:r>
              </a:p>
              <a:p>
                <a:pPr lvl="1"/>
                <a:r>
                  <a:rPr lang="sl-SI" dirty="0"/>
                  <a:t>Vsak kvadrat je tangentni štirikotnik.</a:t>
                </a:r>
              </a:p>
              <a:p>
                <a:pPr lvl="1"/>
                <a:r>
                  <a:rPr lang="sl-SI" dirty="0"/>
                  <a:t>Vsak konveksni </a:t>
                </a:r>
                <a:r>
                  <a:rPr lang="sl-SI" dirty="0" err="1"/>
                  <a:t>deltoid</a:t>
                </a:r>
                <a:r>
                  <a:rPr lang="sl-SI" dirty="0"/>
                  <a:t> je tangentni štirikotnik.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  <a:blipFill>
                <a:blip r:embed="rId2"/>
                <a:stretch>
                  <a:fillRect l="-1391" t="-191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712736"/>
            <a:ext cx="2362200" cy="22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114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Tetivni štirikotnik</a:t>
                </a:r>
              </a:p>
              <a:p>
                <a:r>
                  <a:rPr lang="sl-SI" b="1" dirty="0"/>
                  <a:t>Tetivni štirikotnik</a:t>
                </a:r>
                <a:r>
                  <a:rPr lang="sl-SI" dirty="0"/>
                  <a:t> je štirikotnik, ki mu lahko očrtamo </a:t>
                </a:r>
                <a:r>
                  <a:rPr lang="sl-SI" dirty="0" smtClean="0"/>
                  <a:t>krožnico. Stranice </a:t>
                </a:r>
                <a:r>
                  <a:rPr lang="sl-SI" dirty="0"/>
                  <a:t>štirikotnika so potem tetive te krožnice. </a:t>
                </a:r>
                <a:endParaRPr lang="sl-SI" dirty="0" smtClean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r>
                  <a:rPr lang="sl-SI" dirty="0" smtClean="0"/>
                  <a:t>Vsota </a:t>
                </a:r>
                <a:r>
                  <a:rPr lang="sl-SI" dirty="0"/>
                  <a:t>nasprotnih kotov je enaka za oba para nasprotnih kotov (in znaša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180°</m:t>
                    </m:r>
                  </m:oMath>
                </a14:m>
                <a:r>
                  <a:rPr lang="sl-SI" dirty="0"/>
                  <a:t>), torej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Primeri </a:t>
                </a:r>
                <a:r>
                  <a:rPr lang="sl-SI" dirty="0"/>
                  <a:t>tetivnih štirikotnikov: 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Vsak </a:t>
                </a:r>
                <a:r>
                  <a:rPr lang="sl-SI" dirty="0"/>
                  <a:t>pravokotnik je tetivni štirikotnik.</a:t>
                </a:r>
              </a:p>
              <a:p>
                <a:pPr lvl="1"/>
                <a:r>
                  <a:rPr lang="sl-SI" dirty="0"/>
                  <a:t>Vsak kvadrat je tetivni štirikotnik.</a:t>
                </a:r>
              </a:p>
              <a:p>
                <a:pPr lvl="1"/>
                <a:r>
                  <a:rPr lang="sl-SI" dirty="0"/>
                  <a:t>Vsak enakokraki trapez je tetivni štirikotnik.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  <a:blipFill>
                <a:blip r:embed="rId2"/>
                <a:stretch>
                  <a:fillRect l="-1391" t="-191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63699"/>
            <a:ext cx="2298700" cy="22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20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115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Pravilni </a:t>
                </a:r>
                <a14:m>
                  <m:oMath xmlns:m="http://schemas.openxmlformats.org/officeDocument/2006/math">
                    <m:r>
                      <a:rPr lang="sl-SI" sz="3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sz="3000" b="1" dirty="0" smtClean="0"/>
                  <a:t>-kotnik</a:t>
                </a:r>
              </a:p>
              <a:p>
                <a:r>
                  <a:rPr lang="sl-SI" b="1" dirty="0" smtClean="0"/>
                  <a:t>Pravilni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b="1" dirty="0" smtClean="0"/>
                  <a:t>-kotnik </a:t>
                </a:r>
                <a:r>
                  <a:rPr lang="sl-SI" dirty="0" smtClean="0"/>
                  <a:t>ima vse stranice enako velike, prav tako tudi notranje kote.</a:t>
                </a:r>
                <a:endParaRPr lang="sl-SI" dirty="0"/>
              </a:p>
              <a:p>
                <a:r>
                  <a:rPr lang="sl-SI" dirty="0" smtClean="0"/>
                  <a:t>Velikost notranjega kota je: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180°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sl-SI" dirty="0" smtClean="0"/>
              </a:p>
              <a:p>
                <a:r>
                  <a:rPr lang="sl-SI" dirty="0" smtClean="0"/>
                  <a:t>Pravilnemu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-kotniku lahko očrtamo in včrtamo krožnico.</a:t>
                </a:r>
              </a:p>
              <a:p>
                <a:r>
                  <a:rPr lang="sl-SI" dirty="0"/>
                  <a:t>Število diagonal </a:t>
                </a:r>
                <a:r>
                  <a:rPr lang="sl-SI" i="1" dirty="0"/>
                  <a:t>n</a:t>
                </a:r>
                <a:r>
                  <a:rPr lang="sl-SI" dirty="0"/>
                  <a:t>-kotnika lahko izračunamo po formuli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  <a:blipFill>
                <a:blip r:embed="rId2"/>
                <a:stretch>
                  <a:fillRect l="-1391" t="-191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94" y="3640271"/>
            <a:ext cx="4125206" cy="30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87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7 PODOBNOST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0515600" cy="4927600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Dve ravninski množici sta </a:t>
                </a:r>
                <a:r>
                  <a:rPr lang="sl-SI" b="1" dirty="0"/>
                  <a:t>podobni</a:t>
                </a:r>
                <a:r>
                  <a:rPr lang="sl-SI" dirty="0"/>
                  <a:t> natanko tedaj, ko obstaja </a:t>
                </a:r>
                <a:r>
                  <a:rPr lang="sl-SI" dirty="0" err="1"/>
                  <a:t>podobnostna</a:t>
                </a:r>
                <a:r>
                  <a:rPr lang="sl-SI" b="1" dirty="0"/>
                  <a:t> </a:t>
                </a:r>
                <a:r>
                  <a:rPr lang="sl-SI" dirty="0"/>
                  <a:t>preslikava, ki preslika eno na drugo</a:t>
                </a:r>
                <a:r>
                  <a:rPr lang="sl-SI" b="1" dirty="0"/>
                  <a:t>.</a:t>
                </a:r>
              </a:p>
              <a:p>
                <a:r>
                  <a:rPr lang="sl-SI" dirty="0"/>
                  <a:t>Osnovna </a:t>
                </a:r>
                <a:r>
                  <a:rPr lang="sl-SI" b="1" dirty="0" err="1"/>
                  <a:t>podobnostna</a:t>
                </a:r>
                <a:r>
                  <a:rPr lang="sl-SI" dirty="0"/>
                  <a:t> preslikava je središčni razteg, druge pa so kombinacije središčnega raztega s </a:t>
                </a:r>
                <a:r>
                  <a:rPr lang="sl-SI" dirty="0" err="1"/>
                  <a:t>skladnostnimi</a:t>
                </a:r>
                <a:r>
                  <a:rPr lang="sl-SI" dirty="0"/>
                  <a:t> </a:t>
                </a:r>
                <a:r>
                  <a:rPr lang="sl-SI" dirty="0" smtClean="0"/>
                  <a:t>preslikavami.</a:t>
                </a:r>
              </a:p>
              <a:p>
                <a:r>
                  <a:rPr lang="sl-SI" dirty="0"/>
                  <a:t>Preslikava je </a:t>
                </a:r>
                <a:r>
                  <a:rPr lang="sl-SI" b="1" dirty="0" err="1"/>
                  <a:t>skladnostna</a:t>
                </a:r>
                <a:r>
                  <a:rPr lang="sl-SI" dirty="0"/>
                  <a:t>, če poljuben lik preslika v njemu skladen </a:t>
                </a:r>
                <a:r>
                  <a:rPr lang="sl-SI" dirty="0" smtClean="0"/>
                  <a:t>lik. Osnovne </a:t>
                </a:r>
                <a:r>
                  <a:rPr lang="sl-SI" dirty="0" err="1"/>
                  <a:t>skladnostne</a:t>
                </a:r>
                <a:r>
                  <a:rPr lang="sl-SI" dirty="0"/>
                  <a:t> preslikave so vzporedni premik, zrcaljenje čez premico, zrcaljenje čez točko in vrtenje okoli točke za dani kot</a:t>
                </a:r>
                <a:r>
                  <a:rPr lang="sl-SI" dirty="0" smtClean="0"/>
                  <a:t>. </a:t>
                </a:r>
              </a:p>
              <a:p>
                <a:r>
                  <a:rPr lang="sl-SI" dirty="0" smtClean="0"/>
                  <a:t>Lastnosti podobnosti: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refleksivnost</a:t>
                </a:r>
                <a:r>
                  <a:rPr lang="sl-SI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simetričnost</a:t>
                </a:r>
                <a:r>
                  <a:rPr lang="sl-SI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tranzitivnost</a:t>
                </a:r>
                <a:r>
                  <a:rPr lang="sl-SI" dirty="0" smtClean="0"/>
                  <a:t> 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0515600" cy="4927600"/>
              </a:xfrm>
              <a:blipFill>
                <a:blip r:embed="rId2"/>
                <a:stretch>
                  <a:fillRect l="-1043" t="-1978" r="-98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803380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801"/>
                <a:ext cx="10706100" cy="63246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Središčni razteg</a:t>
                </a:r>
                <a:endParaRPr lang="sl-SI" sz="3000" b="1" dirty="0"/>
              </a:p>
              <a:p>
                <a:r>
                  <a:rPr lang="sl-SI" b="1" dirty="0"/>
                  <a:t>Središčni</a:t>
                </a:r>
                <a:r>
                  <a:rPr lang="sl-SI" dirty="0"/>
                  <a:t> </a:t>
                </a:r>
                <a:r>
                  <a:rPr lang="sl-SI" b="1" dirty="0" smtClean="0"/>
                  <a:t>razteg/dilatacija/</a:t>
                </a:r>
                <a:r>
                  <a:rPr lang="sl-SI" b="1" dirty="0" err="1" smtClean="0"/>
                  <a:t>homotetija</a:t>
                </a:r>
                <a:r>
                  <a:rPr lang="sl-SI" dirty="0" smtClean="0"/>
                  <a:t> </a:t>
                </a:r>
                <a:r>
                  <a:rPr lang="sl-SI" dirty="0"/>
                  <a:t>s središčem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/>
                  <a:t> in s koeficientom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/>
                  <a:t>) je </a:t>
                </a:r>
                <a:r>
                  <a:rPr lang="sl-SI" dirty="0" smtClean="0"/>
                  <a:t>preslikava ravnine nase, </a:t>
                </a:r>
                <a:r>
                  <a:rPr lang="sl-SI" dirty="0"/>
                  <a:t>ki preslika poljubno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/>
                  <a:t>  tako, da </a:t>
                </a:r>
                <a:r>
                  <a:rPr lang="sl-SI" dirty="0" smtClean="0"/>
                  <a:t>velja: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/>
                  <a:t>, potem ležita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/>
                  <a:t> na istem poltraku s krajiščem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; če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/>
                  <a:t>, pa leži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/>
                  <a:t> med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i="1" dirty="0" smtClean="0"/>
                  <a:t>;</a:t>
                </a:r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𝑆𝑇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′|=|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Središčni </a:t>
                </a:r>
                <a:r>
                  <a:rPr lang="sl-SI" dirty="0"/>
                  <a:t>razteg lahko opišemo tudi kot množenje vektorja s skalarjem: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𝑘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dirty="0" smtClean="0"/>
                  <a:t>Središčni razteg s središčem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in faktorjem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/>
                  <a:t>p</a:t>
                </a:r>
                <a:r>
                  <a:rPr lang="sl-SI" dirty="0" smtClean="0"/>
                  <a:t>reslika premico na vzporedno premico;</a:t>
                </a:r>
              </a:p>
              <a:p>
                <a:pPr lvl="1"/>
                <a:r>
                  <a:rPr lang="sl-SI" dirty="0"/>
                  <a:t>p</a:t>
                </a:r>
                <a:r>
                  <a:rPr lang="sl-SI" dirty="0" smtClean="0"/>
                  <a:t>reslika daljico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na vzporedno daljico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o</a:t>
                </a:r>
                <a:r>
                  <a:rPr lang="sl-SI" dirty="0" smtClean="0"/>
                  <a:t>hranja vsako premico skozi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v</a:t>
                </a:r>
                <a:r>
                  <a:rPr lang="sl-SI" dirty="0" smtClean="0"/>
                  <a:t>se razdalje pomnoži 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o</a:t>
                </a:r>
                <a:r>
                  <a:rPr lang="sl-SI" dirty="0" smtClean="0"/>
                  <a:t>hranja velikost kotov;</a:t>
                </a:r>
              </a:p>
              <a:p>
                <a:pPr lvl="1"/>
                <a:r>
                  <a:rPr lang="sl-SI" dirty="0"/>
                  <a:t>t</a:t>
                </a:r>
                <a:r>
                  <a:rPr lang="sl-SI" dirty="0" smtClean="0"/>
                  <a:t>rikotnik s stranicami a, b, c preslika v podoben trikotnik s stranicami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801"/>
                <a:ext cx="10706100" cy="6324600"/>
              </a:xfrm>
              <a:blipFill>
                <a:blip r:embed="rId2"/>
                <a:stretch>
                  <a:fillRect l="-1196" t="-1541" b="-134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67995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801"/>
                <a:ext cx="10706100" cy="6324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Talesov izrek (o sorazmerjih)</a:t>
                </a:r>
                <a:endParaRPr lang="sl-SI" sz="3000" b="1" dirty="0"/>
              </a:p>
              <a:p>
                <a:r>
                  <a:rPr lang="sl-SI" dirty="0" smtClean="0"/>
                  <a:t>Kot z vrhom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sl-SI" dirty="0" smtClean="0"/>
                  <a:t> presekamo z vzporednimi premicami tako, da na enem kraku odrežejo skladne daljice: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𝑉𝐴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</m:oMath>
                </a14:m>
                <a:r>
                  <a:rPr lang="sl-SI" dirty="0" smtClean="0"/>
                  <a:t>. Potem so tudi daljice na drugem kraku skladne: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𝑉𝐴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pPr marL="457200" lvl="1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Posledice Talesovega izreka (o sorazmerjih)</a:t>
                </a:r>
              </a:p>
              <a:p>
                <a:r>
                  <a:rPr lang="sl-SI" dirty="0" smtClean="0"/>
                  <a:t>Razmerje odsekov na enem kraku je enko razmerju istoležnih odsekov na drugem kraku: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𝑉𝐴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𝑉𝐴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𝑉𝐵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Razmerje odsekov na vzporednicah je enako razmerju ustreznih odsekov na kateremkoli kraku: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𝐴𝐴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𝐵𝐵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𝑉𝐴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𝑉𝐵</m:t>
                            </m:r>
                          </m:e>
                        </m:d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𝑉𝐴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𝑉𝐵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801"/>
                <a:ext cx="10706100" cy="6324600"/>
              </a:xfrm>
              <a:blipFill>
                <a:blip r:embed="rId2"/>
                <a:stretch>
                  <a:fillRect l="-1367" t="-192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118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669" y="2064764"/>
            <a:ext cx="3634983" cy="20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405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Podobni trikotniki</a:t>
                </a:r>
              </a:p>
              <a:p>
                <a:r>
                  <a:rPr lang="sl-SI" dirty="0" smtClean="0"/>
                  <a:t>Trikotnika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sta </a:t>
                </a:r>
                <a:r>
                  <a:rPr lang="sl-SI" b="1" dirty="0" smtClean="0"/>
                  <a:t>podobna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∼∆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 smtClean="0"/>
                  <a:t>), če je razmerje istoležnih stranic konstantno in imata enake vse notranje kote.</a:t>
                </a:r>
              </a:p>
              <a:p>
                <a:pPr lvl="7"/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sl-SI" dirty="0"/>
              </a:p>
              <a:p>
                <a:pPr lvl="8"/>
                <a:endParaRPr lang="sl-SI" dirty="0" smtClean="0"/>
              </a:p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predstavlja </a:t>
                </a:r>
                <a:r>
                  <a:rPr lang="sl-SI" b="1" dirty="0" smtClean="0"/>
                  <a:t>koeficient podobnosti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Dva trikotnika sta podobna, če se ujemata v:</a:t>
                </a:r>
              </a:p>
              <a:p>
                <a:pPr lvl="1"/>
                <a:r>
                  <a:rPr lang="sl-SI" dirty="0" smtClean="0"/>
                  <a:t>dveh notranjih kotih (s tem v vseh treh);</a:t>
                </a:r>
              </a:p>
              <a:p>
                <a:pPr lvl="1"/>
                <a:r>
                  <a:rPr lang="sl-SI" dirty="0"/>
                  <a:t>r</a:t>
                </a:r>
                <a:r>
                  <a:rPr lang="sl-SI" dirty="0" smtClean="0"/>
                  <a:t>azmerju dveh stranic in kotu med njima;</a:t>
                </a:r>
              </a:p>
              <a:p>
                <a:pPr lvl="1"/>
                <a:r>
                  <a:rPr lang="sl-SI" dirty="0"/>
                  <a:t>r</a:t>
                </a:r>
                <a:r>
                  <a:rPr lang="sl-SI" dirty="0" smtClean="0"/>
                  <a:t>azmerju dveh stranic in kotu, ki leži daljši nasproti;</a:t>
                </a:r>
              </a:p>
              <a:p>
                <a:pPr lvl="1"/>
                <a:r>
                  <a:rPr lang="sl-SI" dirty="0"/>
                  <a:t>d</a:t>
                </a:r>
                <a:r>
                  <a:rPr lang="sl-SI" dirty="0" smtClean="0"/>
                  <a:t>veh razmerjih istoležnih stranic.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  <a:blipFill>
                <a:blip r:embed="rId2"/>
                <a:stretch>
                  <a:fillRect l="-1391" t="-19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119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8"/>
          <a:stretch/>
        </p:blipFill>
        <p:spPr>
          <a:xfrm>
            <a:off x="5000625" y="1720850"/>
            <a:ext cx="51830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8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492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200" b="1" dirty="0" smtClean="0"/>
                  <a:t>Razčlenjevanje/množenje izrazov </a:t>
                </a:r>
                <a:r>
                  <a:rPr lang="sl-SI" sz="3200" dirty="0" smtClean="0"/>
                  <a:t>– </a:t>
                </a:r>
                <a:r>
                  <a:rPr lang="sl-SI" dirty="0" smtClean="0"/>
                  <a:t>zapis kot vsota/razlika členov</a:t>
                </a:r>
                <a:endParaRPr lang="sl-SI" sz="3200" b="1" dirty="0" smtClean="0"/>
              </a:p>
              <a:p>
                <a:r>
                  <a:rPr lang="sl-SI" b="1" dirty="0" smtClean="0"/>
                  <a:t>Distributivnost</a:t>
                </a:r>
                <a:r>
                  <a:rPr lang="sl-SI" dirty="0" smtClean="0"/>
                  <a:t> (zakon o razčlenjevanju) – vsak člen prvega izraza pomnožimo z vsakim členom drugega izraza: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ali</a:t>
                </a:r>
                <a:r>
                  <a:rPr lang="sl-SI" i="1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𝑏𝑑</m:t>
                    </m:r>
                  </m:oMath>
                </a14:m>
                <a:endParaRPr lang="sl-SI" i="1" dirty="0" smtClean="0"/>
              </a:p>
              <a:p>
                <a:r>
                  <a:rPr lang="sl-SI" b="1" dirty="0" smtClean="0"/>
                  <a:t>Kvadrat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dvočlenika</a:t>
                </a:r>
                <a:r>
                  <a:rPr lang="sl-SI" dirty="0" smtClean="0"/>
                  <a:t> (kvadrat vsote/razlike):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)2=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Kub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dvočlenika</a:t>
                </a:r>
                <a:r>
                  <a:rPr lang="sl-SI" dirty="0" smtClean="0"/>
                  <a:t> (kub vsote/razlike):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BR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t-BR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sl-SI" baseline="30000" dirty="0" smtClean="0"/>
              </a:p>
              <a:p>
                <a:r>
                  <a:rPr lang="sl-SI" b="1" dirty="0" smtClean="0"/>
                  <a:t>Kvadrat</a:t>
                </a:r>
                <a:r>
                  <a:rPr lang="sl-SI" dirty="0" smtClean="0"/>
                  <a:t> </a:t>
                </a:r>
                <a:r>
                  <a:rPr lang="sl-SI" b="1" dirty="0" err="1" smtClean="0"/>
                  <a:t>tričlenika</a:t>
                </a:r>
                <a:r>
                  <a:rPr lang="sl-SI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ac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bc</m:t>
                      </m:r>
                    </m:oMath>
                  </m:oMathPara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sl-SI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:r>
                  <a:rPr lang="sl-SI" sz="3000" dirty="0" smtClean="0"/>
                  <a:t>Binomska formula (</a:t>
                </a:r>
                <a14:m>
                  <m:oMath xmlns:m="http://schemas.openxmlformats.org/officeDocument/2006/math">
                    <m:r>
                      <a:rPr lang="sl-SI" sz="3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sz="3000" dirty="0" smtClean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sz="20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l-SI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sz="20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sl-SI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d>
                        <m:d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sl-SI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sl-SI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sl-SI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sl-SI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l-SI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l-SI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sl-SI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sl-SI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492875"/>
              </a:xfrm>
              <a:blipFill>
                <a:blip r:embed="rId2"/>
                <a:stretch>
                  <a:fillRect l="-1507" t="-197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715252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771524"/>
            <a:ext cx="4571859" cy="2314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35000" y="365125"/>
                <a:ext cx="10833100" cy="6111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Izreki v pravokotnem trikotniku</a:t>
                </a:r>
              </a:p>
              <a:p>
                <a:endParaRPr lang="sl-SI" sz="3000" b="1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/>
              </a:p>
              <a:p>
                <a:r>
                  <a:rPr lang="sl-SI" b="1" dirty="0" smtClean="0"/>
                  <a:t>Pitagorov izrek </a:t>
                </a:r>
                <a:r>
                  <a:rPr lang="sl-SI" dirty="0" smtClean="0"/>
                  <a:t>– kvadrat hipotenuze je enak vsoti kvadratov obeh katet: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sl-SI" dirty="0" smtClean="0"/>
              </a:p>
              <a:p>
                <a:r>
                  <a:rPr lang="sl-SI" b="1" dirty="0"/>
                  <a:t>Višinski </a:t>
                </a:r>
                <a:r>
                  <a:rPr lang="sl-SI" b="1" dirty="0" smtClean="0"/>
                  <a:t>izrek</a:t>
                </a:r>
                <a:r>
                  <a:rPr lang="sl-SI" dirty="0"/>
                  <a:t> </a:t>
                </a:r>
                <a:r>
                  <a:rPr lang="sl-SI" dirty="0" smtClean="0"/>
                  <a:t>– v </a:t>
                </a:r>
                <a:r>
                  <a:rPr lang="sl-SI" dirty="0"/>
                  <a:t>pravokotnem trikotniku je produkt pravokotnih projekcij katet na hipotenuzo enak kvadratu višine na </a:t>
                </a:r>
                <a:r>
                  <a:rPr lang="sl-SI" dirty="0" smtClean="0"/>
                  <a:t>hipotenuzo: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dirty="0" smtClean="0"/>
              </a:p>
              <a:p>
                <a:r>
                  <a:rPr lang="sl-SI" b="1" dirty="0"/>
                  <a:t>Evklidov </a:t>
                </a:r>
                <a:r>
                  <a:rPr lang="sl-SI" b="1" dirty="0" smtClean="0"/>
                  <a:t>izrek </a:t>
                </a:r>
                <a:r>
                  <a:rPr lang="sl-SI" dirty="0" smtClean="0"/>
                  <a:t>– kvadrat </a:t>
                </a:r>
                <a:r>
                  <a:rPr lang="sl-SI" dirty="0"/>
                  <a:t>katete je enak produktu hipotenuze in pravokotne projekcije te katete na </a:t>
                </a:r>
                <a:r>
                  <a:rPr lang="sl-SI" dirty="0" smtClean="0"/>
                  <a:t>hipotenuzo: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00" y="365125"/>
                <a:ext cx="10833100" cy="6111875"/>
              </a:xfrm>
              <a:blipFill>
                <a:blip r:embed="rId3"/>
                <a:stretch>
                  <a:fillRect l="-1294" t="-1994" r="-191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120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29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99122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sz="3200" b="1" dirty="0" smtClean="0"/>
                  <a:t>Razcepljanje/</a:t>
                </a:r>
                <a:r>
                  <a:rPr lang="sl-SI" sz="3200" b="1" dirty="0" err="1" smtClean="0"/>
                  <a:t>faktorizacija</a:t>
                </a:r>
                <a:r>
                  <a:rPr lang="sl-SI" sz="3200" b="1" dirty="0" smtClean="0"/>
                  <a:t> izrazov </a:t>
                </a:r>
                <a:r>
                  <a:rPr lang="sl-SI" sz="3200" dirty="0" smtClean="0"/>
                  <a:t>– </a:t>
                </a:r>
                <a:r>
                  <a:rPr lang="sl-SI" dirty="0" smtClean="0"/>
                  <a:t>zapis kot produkt faktorjev</a:t>
                </a:r>
              </a:p>
              <a:p>
                <a:r>
                  <a:rPr lang="sl-SI" b="1" dirty="0"/>
                  <a:t>Izpostavljanje</a:t>
                </a:r>
                <a:r>
                  <a:rPr lang="sl-SI" dirty="0"/>
                  <a:t> </a:t>
                </a:r>
                <a:r>
                  <a:rPr lang="sl-SI" dirty="0" smtClean="0"/>
                  <a:t>(</a:t>
                </a:r>
                <a:r>
                  <a:rPr lang="sl-SI" dirty="0" err="1" smtClean="0"/>
                  <a:t>distributivnostni</a:t>
                </a:r>
                <a:r>
                  <a:rPr lang="sl-SI" dirty="0" smtClean="0"/>
                  <a:t> zakon/zakon o izpostavljanju</a:t>
                </a:r>
                <a:r>
                  <a:rPr lang="sl-SI" dirty="0"/>
                  <a:t>):</a:t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r>
                  <a:rPr lang="sl-SI" b="1" dirty="0" smtClean="0"/>
                  <a:t>Razlika </a:t>
                </a:r>
                <a:r>
                  <a:rPr lang="sl-SI" b="1" dirty="0"/>
                  <a:t>kvadratov</a:t>
                </a:r>
                <a:r>
                  <a:rPr lang="sl-SI" dirty="0"/>
                  <a:t>:</a:t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sl-SI" dirty="0" smtClean="0"/>
              </a:p>
              <a:p>
                <a:r>
                  <a:rPr lang="sl-SI" b="1" dirty="0" smtClean="0"/>
                  <a:t>Vsota </a:t>
                </a:r>
                <a:r>
                  <a:rPr lang="sl-SI" b="1" dirty="0"/>
                  <a:t>kvadratov</a:t>
                </a:r>
                <a:r>
                  <a:rPr lang="sl-SI" dirty="0"/>
                  <a:t> </a:t>
                </a:r>
                <a:r>
                  <a:rPr lang="sl-SI" dirty="0" smtClean="0"/>
                  <a:t>(razcepna le v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sl-SI" dirty="0" smtClean="0"/>
                  <a:t>):</a:t>
                </a:r>
                <a:r>
                  <a:rPr lang="sl-SI" dirty="0"/>
                  <a:t/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sl-SI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  <m:d>
                      <m:dPr>
                        <m:ctrlPr>
                          <a:rPr lang="sl-SI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sl-SI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Razlika/vsota kubov </a:t>
                </a:r>
                <a:r>
                  <a:rPr lang="sl-SI" dirty="0" smtClean="0"/>
                  <a:t>(v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razcepen </a:t>
                </a:r>
                <a:r>
                  <a:rPr lang="sl-SI" dirty="0"/>
                  <a:t>tudi izraz v drugem oklepaju</a:t>
                </a:r>
                <a:r>
                  <a:rPr lang="sl-SI" dirty="0" smtClean="0"/>
                  <a:t>):</a:t>
                </a:r>
                <a:r>
                  <a:rPr lang="sl-SI" dirty="0"/>
                  <a:t/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sl-SI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Razlika </a:t>
                </a:r>
                <a:r>
                  <a:rPr lang="sl-SI" b="1" i="1" dirty="0"/>
                  <a:t>n</a:t>
                </a:r>
                <a:r>
                  <a:rPr lang="sl-SI" b="1" dirty="0"/>
                  <a:t>-tih potenc</a:t>
                </a:r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/>
                  <a:t>):</a:t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baseline="30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r>
                  <a:rPr lang="sl-SI" b="1" dirty="0" smtClean="0"/>
                  <a:t>Vsota </a:t>
                </a:r>
                <a:r>
                  <a:rPr lang="sl-SI" b="1" i="1" dirty="0"/>
                  <a:t>n</a:t>
                </a:r>
                <a:r>
                  <a:rPr lang="sl-SI" b="1" dirty="0"/>
                  <a:t>-tih potenc</a:t>
                </a:r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−1; 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):</a:t>
                </a:r>
                <a:r>
                  <a:rPr lang="sl-SI" dirty="0"/>
                  <a:t> 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+⋯−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Razcep </a:t>
                </a:r>
                <a:r>
                  <a:rPr lang="sl-SI" b="1" dirty="0"/>
                  <a:t>kvadratnega </a:t>
                </a:r>
                <a:r>
                  <a:rPr lang="sl-SI" b="1" dirty="0" err="1"/>
                  <a:t>tričlenika</a:t>
                </a:r>
                <a:r>
                  <a:rPr lang="sl-SI" b="1" dirty="0"/>
                  <a:t> po </a:t>
                </a:r>
                <a:r>
                  <a:rPr lang="sl-SI" b="1" dirty="0" err="1"/>
                  <a:t>Viètovem</a:t>
                </a:r>
                <a:r>
                  <a:rPr lang="sl-SI" b="1" dirty="0"/>
                  <a:t> pravilu</a:t>
                </a:r>
                <a:r>
                  <a:rPr lang="sl-SI" dirty="0"/>
                  <a:t>:</a:t>
                </a:r>
                <a:br>
                  <a:rPr lang="sl-SI" dirty="0"/>
                </a:b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991226"/>
              </a:xfrm>
              <a:blipFill>
                <a:blip r:embed="rId2"/>
                <a:stretch>
                  <a:fillRect l="-1391" t="-264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3206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 DELJIVOST NARAVNIH ŠTEVIL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0652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1 RELACIJA DELJIVOSTI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deli</a:t>
                </a:r>
                <a:r>
                  <a:rPr lang="sl-SI" dirty="0" smtClean="0"/>
                  <a:t>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(z znaki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) natanko takrat, ko obstaja tako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, da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𝑘𝑎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  <a:p>
                <a:pPr lvl="1"/>
                <a:r>
                  <a:rPr lang="sl-SI" dirty="0" smtClean="0"/>
                  <a:t>Število 1 je delitelj vsakega naravnega števila.</a:t>
                </a:r>
              </a:p>
              <a:p>
                <a:pPr lvl="1"/>
                <a:r>
                  <a:rPr lang="sl-SI" dirty="0" smtClean="0"/>
                  <a:t>Vsako število je vedno deljivo samo s samim in deli tudi svoje večkratnike.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begChr m:val="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če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 deli naravni števili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 smtClean="0"/>
                  <a:t>, potem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 deli tudi vsoto in razliko teh dveh števil.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refleksivnost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err="1" smtClean="0"/>
                  <a:t>antisimetričnost</a:t>
                </a:r>
                <a:endParaRPr lang="sl-SI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tranzitivnost</a:t>
                </a:r>
              </a:p>
              <a:p>
                <a:r>
                  <a:rPr lang="sl-SI" dirty="0" smtClean="0"/>
                  <a:t>Relacija deljivosti (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) množico naravnih števil </a:t>
                </a:r>
                <a:r>
                  <a:rPr lang="sl-SI" b="1" dirty="0" smtClean="0"/>
                  <a:t>delno ureja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t="-1212" b="-715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15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79382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2 KRITERIJI DELJIVOSTI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29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sl-SI" sz="3000" dirty="0" smtClean="0"/>
              <a:t>Naravno število je deljivo: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2, če so enice deljive z 2 (0, 2, 4, 6, 8)</a:t>
            </a:r>
          </a:p>
          <a:p>
            <a:pPr lvl="1"/>
            <a:r>
              <a:rPr lang="sl-SI" sz="2800" dirty="0" smtClean="0"/>
              <a:t>s 3 oz. z 9, če je vsota števk deljiva s 3 oz. z 9</a:t>
            </a:r>
          </a:p>
          <a:p>
            <a:pPr lvl="1"/>
            <a:r>
              <a:rPr lang="sl-SI" sz="2800" dirty="0"/>
              <a:t>s</a:t>
            </a:r>
            <a:r>
              <a:rPr lang="sl-SI" sz="2800" dirty="0" smtClean="0"/>
              <a:t> 4 oz. 25, če je dvomestni konec števila deljiv s 4 oz. 25</a:t>
            </a:r>
          </a:p>
          <a:p>
            <a:pPr lvl="1"/>
            <a:r>
              <a:rPr lang="sl-SI" sz="2800" dirty="0"/>
              <a:t>s</a:t>
            </a:r>
            <a:r>
              <a:rPr lang="sl-SI" sz="2800" dirty="0" smtClean="0"/>
              <a:t> 5, če so enice deljive s  5 (0, 5)</a:t>
            </a:r>
          </a:p>
          <a:p>
            <a:pPr lvl="1"/>
            <a:r>
              <a:rPr lang="sl-SI" sz="2800" dirty="0"/>
              <a:t>s</a:t>
            </a:r>
            <a:r>
              <a:rPr lang="sl-SI" sz="2800" dirty="0" smtClean="0"/>
              <a:t> 6, če je deljivo hkrati z 2 in s 3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8 oz. s 125, če je tromestni konec deljiv z 8 oz. s 125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10, če so enice enake 0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11, če je absolutna vrednost </a:t>
            </a:r>
            <a:r>
              <a:rPr lang="sl-SI" sz="2800" dirty="0" err="1" smtClean="0"/>
              <a:t>alternirajoče</a:t>
            </a:r>
            <a:r>
              <a:rPr lang="sl-SI" sz="2800" dirty="0" smtClean="0"/>
              <a:t> vsote števk deljiva z 11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12, če je hkrati deljivo s 3 in 4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16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24204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3 PRAŠTEVILA IN SESTAVLJENA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Vsa naravna števila lahko glede na število deliteljev razdelimo v tri skupine:</a:t>
                </a:r>
              </a:p>
              <a:p>
                <a:pPr lvl="1"/>
                <a:r>
                  <a:rPr lang="sl-SI" b="1" dirty="0"/>
                  <a:t>š</a:t>
                </a:r>
                <a:r>
                  <a:rPr lang="sl-SI" b="1" dirty="0" smtClean="0"/>
                  <a:t>tevilo 1</a:t>
                </a:r>
                <a:r>
                  <a:rPr lang="sl-SI" dirty="0" smtClean="0"/>
                  <a:t>, ki ima samo enega delitelja (samega sebe);</a:t>
                </a:r>
              </a:p>
              <a:p>
                <a:pPr lvl="1"/>
                <a:r>
                  <a:rPr lang="sl-SI" b="1" dirty="0"/>
                  <a:t>p</a:t>
                </a:r>
                <a:r>
                  <a:rPr lang="sl-SI" b="1" dirty="0" smtClean="0"/>
                  <a:t>raštevila</a:t>
                </a:r>
                <a:r>
                  <a:rPr lang="sl-SI" dirty="0" smtClean="0"/>
                  <a:t>, ki imajo natanko dva delitelja (število 1 in samega sebe);</a:t>
                </a:r>
              </a:p>
              <a:p>
                <a:pPr lvl="1"/>
                <a:r>
                  <a:rPr lang="sl-SI" b="1" dirty="0" smtClean="0"/>
                  <a:t>sestavljena števila</a:t>
                </a:r>
                <a:r>
                  <a:rPr lang="sl-SI" dirty="0" smtClean="0"/>
                  <a:t>, ki imajo več kot dva delitelja.</a:t>
                </a:r>
              </a:p>
              <a:p>
                <a:r>
                  <a:rPr lang="sl-SI" dirty="0"/>
                  <a:t>Praštevil je neskončno mnogo: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b="1" dirty="0" smtClean="0"/>
                  <a:t>Osnovni izrek aritmetike</a:t>
                </a:r>
                <a:r>
                  <a:rPr lang="sl-SI" dirty="0" smtClean="0"/>
                  <a:t>: Vsako naravno število lahko na en sam način (zamenjani faktorji) zapišemo kot: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⋅⋯⋅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p>
                  </m:oMath>
                </a14:m>
                <a:r>
                  <a:rPr lang="sl-SI" dirty="0" smtClean="0"/>
                  <a:t>, kjer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sl-SI" dirty="0" smtClean="0"/>
                  <a:t> praštevila (</a:t>
                </a:r>
                <a:r>
                  <a:rPr lang="sl-SI" b="1" dirty="0" smtClean="0"/>
                  <a:t>prafaktorji</a:t>
                </a:r>
                <a:r>
                  <a:rPr lang="sl-SI" dirty="0" smtClean="0"/>
                  <a:t>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sl-SI" dirty="0" smtClean="0"/>
                  <a:t> naravna števila.</a:t>
                </a:r>
              </a:p>
              <a:p>
                <a:r>
                  <a:rPr lang="sl-SI" dirty="0" smtClean="0"/>
                  <a:t>Števila, ki imajo natanko tri delitelje so kvadrati praštevil.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b="-48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17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4381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4 OSNOVNI IZREK O DELJENJU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Osnovni izrek o deljenju</a:t>
                </a:r>
                <a:r>
                  <a:rPr lang="sl-SI" dirty="0" smtClean="0"/>
                  <a:t>: Če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delimo z naravnim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), dobimo dve enolično določeni naravni števili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je lahko tudi 0), da velja: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deljenec</a:t>
                </a:r>
                <a:r>
                  <a:rPr lang="sl-SI" dirty="0" smtClean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delitelj</a:t>
                </a:r>
                <a:r>
                  <a:rPr lang="sl-SI" dirty="0" smtClean="0"/>
                  <a:t>.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količnik/kvocient</a:t>
                </a:r>
                <a:r>
                  <a:rPr lang="sl-SI" dirty="0" smtClean="0"/>
                  <a:t> pri deljenju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s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ostanek</a:t>
                </a:r>
                <a:r>
                  <a:rPr lang="sl-SI" dirty="0" smtClean="0"/>
                  <a:t> pri tem deljenju.</a:t>
                </a:r>
              </a:p>
              <a:p>
                <a:r>
                  <a:rPr lang="sl-SI" dirty="0" smtClean="0"/>
                  <a:t>Če pri deljenju dobimo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, potem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, deljivo s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r="-5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18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82131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5. 1 NAJVEČJI SKUPNI DELITELJ 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Največji skupni delitelj </a:t>
                </a:r>
                <a:r>
                  <a:rPr lang="sl-SI" dirty="0" smtClean="0"/>
                  <a:t>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je največje naravno število, ki deli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 Označimo ga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</a:t>
                </a:r>
              </a:p>
              <a:p>
                <a:r>
                  <a:rPr lang="sl-SI" dirty="0" smtClean="0"/>
                  <a:t>Podobno je definiran največji skupni delitelj treh ali več števil, in sicer kot največje naravno število, ki deli vsa dana števila.</a:t>
                </a:r>
              </a:p>
              <a:p>
                <a:r>
                  <a:rPr lang="sl-SI" dirty="0" smtClean="0"/>
                  <a:t>Števili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sta si </a:t>
                </a:r>
                <a:r>
                  <a:rPr lang="sl-SI" b="1" dirty="0" smtClean="0"/>
                  <a:t>tuji števili</a:t>
                </a:r>
                <a:r>
                  <a:rPr lang="sl-SI" dirty="0" smtClean="0"/>
                  <a:t>, če je njun največji skupni delitelj enak 1.</a:t>
                </a:r>
              </a:p>
              <a:p>
                <a:r>
                  <a:rPr lang="sl-SI" dirty="0" smtClean="0"/>
                  <a:t>Največji skupni delitelj poiščemo tako, da števili razcepimo na prafaktorje in zmnožimo vse skupne prafaktorje z najmanjšim eksponentom.</a:t>
                </a:r>
              </a:p>
              <a:p>
                <a:endParaRPr lang="sl-SI" dirty="0"/>
              </a:p>
              <a:p>
                <a:r>
                  <a:rPr lang="sl-SI" dirty="0" smtClean="0"/>
                  <a:t>Zveza med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i="0" dirty="0" smtClean="0"/>
                  <a:t>in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sl-SI" i="0" dirty="0" smtClean="0"/>
                  <a:t>: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r="-69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19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4346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VSEBINA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>
                <a:hlinkClick r:id="rId2" action="ppaction://hlinksldjump"/>
              </a:rPr>
              <a:t>1 </a:t>
            </a:r>
            <a:r>
              <a:rPr lang="it-IT" dirty="0" err="1" smtClean="0">
                <a:hlinkClick r:id="rId2" action="ppaction://hlinksldjump"/>
              </a:rPr>
              <a:t>NARAVNA</a:t>
            </a:r>
            <a:r>
              <a:rPr lang="it-IT" dirty="0" smtClean="0">
                <a:hlinkClick r:id="rId2" action="ppaction://hlinksldjump"/>
              </a:rPr>
              <a:t> IN CELA </a:t>
            </a:r>
            <a:r>
              <a:rPr lang="it-IT" dirty="0" err="1" smtClean="0">
                <a:hlinkClick r:id="rId2" action="ppaction://hlinksldjump"/>
              </a:rPr>
              <a:t>ŠTEVILA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3" action="ppaction://hlinksldjump"/>
              </a:rPr>
              <a:t>2 DELJIVOST NARAVNIH ŠTEVIL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4" action="ppaction://hlinksldjump"/>
              </a:rPr>
              <a:t>3 IZJAVE IN MNOŽICE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5" action="ppaction://hlinksldjump"/>
              </a:rPr>
              <a:t>4 RACIONALNA ŠTEVILA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6" action="ppaction://hlinksldjump"/>
              </a:rPr>
              <a:t>5 REALNA ŠTEVILA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7" action="ppaction://hlinksldjump"/>
              </a:rPr>
              <a:t>6 LINEARNA FUNKCIJA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8" action="ppaction://hlinksldjump"/>
              </a:rPr>
              <a:t>7 GEOMETRIJA V RAVNINI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2456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5. 2 NAJMANJŠI SKUPNI VEČKRATNIK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Najmanjši skupni večkratnik </a:t>
                </a:r>
                <a:r>
                  <a:rPr lang="sl-SI" dirty="0" smtClean="0"/>
                  <a:t>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je najmanjše naravno število, ki je hkrati deljivo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 Označimo ga 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</a:t>
                </a:r>
              </a:p>
              <a:p>
                <a:r>
                  <a:rPr lang="sl-SI" dirty="0" smtClean="0"/>
                  <a:t>Podobno je definiran najmanjši skupni večkratnik treh ali več števil, in sicer kot najmanjše naravno število, ki je hkrati deljivo z vsemi danimi števili.</a:t>
                </a:r>
              </a:p>
              <a:p>
                <a:r>
                  <a:rPr lang="sl-SI" dirty="0" smtClean="0"/>
                  <a:t>Najmanjši skupni večkratnik poiščemo tako, da števili razcepimo na prafaktorje in zmnožimo vse različne prafaktorje z največjim eksponentom. </a:t>
                </a:r>
              </a:p>
              <a:p>
                <a:endParaRPr lang="sl-SI" dirty="0" smtClean="0"/>
              </a:p>
              <a:p>
                <a:r>
                  <a:rPr lang="sl-SI" dirty="0"/>
                  <a:t>Zveza med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in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sl-SI" dirty="0"/>
                  <a:t>: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r="-9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20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82778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6 EVKLIDOV ALGORITEM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29200"/>
          </a:xfrm>
        </p:spPr>
        <p:txBody>
          <a:bodyPr anchor="ctr">
            <a:normAutofit lnSpcReduction="10000"/>
          </a:bodyPr>
          <a:lstStyle/>
          <a:p>
            <a:r>
              <a:rPr lang="sl-SI" b="1" dirty="0"/>
              <a:t>Evklidov algoritem</a:t>
            </a:r>
            <a:r>
              <a:rPr lang="sl-SI" dirty="0"/>
              <a:t> je končen računski postopek, s katerim izračunamo </a:t>
            </a:r>
            <a:r>
              <a:rPr lang="sl-SI" b="1" dirty="0"/>
              <a:t>največji skupni delitelj</a:t>
            </a:r>
            <a:r>
              <a:rPr lang="sl-SI" dirty="0"/>
              <a:t> dveh naravnih števil. Običajno se zanj odločimo takrat, ko: </a:t>
            </a:r>
          </a:p>
          <a:p>
            <a:pPr lvl="1"/>
            <a:r>
              <a:rPr lang="sl-SI" dirty="0"/>
              <a:t>ne znamo narediti praštevilskega razcepa,</a:t>
            </a:r>
          </a:p>
          <a:p>
            <a:pPr lvl="1"/>
            <a:r>
              <a:rPr lang="sl-SI" dirty="0"/>
              <a:t>so vpletena števila zelo velika</a:t>
            </a:r>
            <a:r>
              <a:rPr lang="sl-SI" dirty="0" smtClean="0"/>
              <a:t>.</a:t>
            </a:r>
          </a:p>
          <a:p>
            <a:r>
              <a:rPr lang="sl-SI" dirty="0"/>
              <a:t>Koraki Evklidovega </a:t>
            </a:r>
            <a:r>
              <a:rPr lang="sl-SI" dirty="0" smtClean="0"/>
              <a:t>algoritma:</a:t>
            </a:r>
            <a:endParaRPr lang="sl-SI" dirty="0"/>
          </a:p>
          <a:p>
            <a:pPr lvl="1"/>
            <a:r>
              <a:rPr lang="sl-SI" dirty="0"/>
              <a:t>Večje število delimo z manjšim. </a:t>
            </a:r>
          </a:p>
          <a:p>
            <a:pPr lvl="1"/>
            <a:r>
              <a:rPr lang="sl-SI" dirty="0"/>
              <a:t>Rezultat deljenja zapišemo po osnovnem izreku o deljenju.</a:t>
            </a:r>
          </a:p>
          <a:p>
            <a:pPr lvl="1"/>
            <a:r>
              <a:rPr lang="sl-SI" dirty="0"/>
              <a:t>Zamenjamo vlogi: delitelj postane novi deljenec, ostanek postane novi delitelj.</a:t>
            </a:r>
          </a:p>
          <a:p>
            <a:r>
              <a:rPr lang="sl-SI" dirty="0"/>
              <a:t>Te korake ponavljamo toliko časa, da dobimo </a:t>
            </a:r>
            <a:r>
              <a:rPr lang="sl-SI" b="1" dirty="0"/>
              <a:t>ostanek</a:t>
            </a:r>
            <a:r>
              <a:rPr lang="sl-SI" dirty="0"/>
              <a:t> enak </a:t>
            </a:r>
            <a:r>
              <a:rPr lang="sl-SI" dirty="0" smtClean="0">
                <a:latin typeface="MathJax_Main"/>
              </a:rPr>
              <a:t>0.</a:t>
            </a:r>
          </a:p>
          <a:p>
            <a:r>
              <a:rPr lang="sl-SI" dirty="0" smtClean="0">
                <a:latin typeface="MathJax_Main"/>
              </a:rPr>
              <a:t>N</a:t>
            </a:r>
            <a:r>
              <a:rPr lang="sl-SI" dirty="0" smtClean="0"/>
              <a:t>ajvečji </a:t>
            </a:r>
            <a:r>
              <a:rPr lang="sl-SI" dirty="0"/>
              <a:t>skupni delitelj začetnih dveh števil je tedaj enak </a:t>
            </a:r>
            <a:r>
              <a:rPr lang="sl-SI" b="1" dirty="0"/>
              <a:t>zadnjemu </a:t>
            </a:r>
            <a:r>
              <a:rPr lang="sl-SI" b="1" dirty="0" err="1"/>
              <a:t>neničelnemu</a:t>
            </a:r>
            <a:r>
              <a:rPr lang="sl-SI" b="1" dirty="0"/>
              <a:t> ostanku </a:t>
            </a:r>
            <a:r>
              <a:rPr lang="sl-SI" dirty="0"/>
              <a:t>oziroma zadnjemu delitelju v postopku. 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21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66" y="2157666"/>
            <a:ext cx="428684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 IZJAVE IN MNOŽICE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3548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1 IZJAVE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45720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sl-SI" b="1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Izjava</a:t>
                </a:r>
                <a:r>
                  <a:rPr lang="sl-SI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je vsaka smiselna poved, ki ji lahko določimo pravilnost/vrednost (ali je pravilna ali nepravilna –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 Te označujemo z velikimi tiskanimi črkami (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…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sl-SI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Izjave delimo med elementarne/enostavne in sestavljene. Enostavnih izjav ne moremo razstaviti na preprostejše. Sestavljene izjave pa so zgrajene iz elementarnih izjav, ki jih med seboj povezujejo izjavne povezave ali logična vezja</a:t>
                </a:r>
                <a:r>
                  <a:rPr lang="sl-SI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4417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indent="0">
                  <a:lnSpc>
                    <a:spcPct val="107000"/>
                  </a:lnSpc>
                  <a:spcAft>
                    <a:spcPts val="0"/>
                  </a:spcAft>
                  <a:buNone/>
                </a:pPr>
                <a:r>
                  <a:rPr lang="sl-SI" sz="3200" b="1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Operacije med </a:t>
                </a:r>
                <a:r>
                  <a:rPr lang="sl-SI" sz="3200" b="1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izjavami</a:t>
                </a:r>
                <a:endParaRPr lang="sl-SI" sz="3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b="1" i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negacija</a:t>
                </a:r>
                <a:r>
                  <a:rPr lang="sl-SI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sl-SI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(beremo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𝑛𝑒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zanikanje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56360" indent="-457200"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pravilna le, ko je izjava nepravilna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konjunkcija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(beremo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h𝑘𝑟𝑎𝑡𝑖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stik dveh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izjav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56360" indent="-457200"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pravilna le, ko sta obe izjavi pravilni; 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disjunkcija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(beremo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𝑎𝑙𝑖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56360" indent="-457200"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pravilna, ko je vsaj ena med izjavama pravilna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implikacija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(beremo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𝑠𝑙𝑒𝑑𝑖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posledična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vez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56360" indent="-457200"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nepravilna, ko iz pravilnega pogoja sledi nepravilna posledica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ekvivalenca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(beremo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𝑗𝑒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𝑒𝑘𝑣𝑖𝑣𝑎𝑙𝑒𝑛𝑡𝑛𝑜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č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𝑠𝑎𝑚𝑜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č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enakovrednost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356360" indent="-457200"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pravilna le, ko imata obe izjavi enako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vrednost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928" t="-105" b="-63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65395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65125"/>
                <a:ext cx="5220000" cy="5811838"/>
              </a:xfrm>
            </p:spPr>
            <p:txBody>
              <a:bodyPr>
                <a:normAutofit lnSpcReduction="10000"/>
              </a:bodyPr>
              <a:lstStyle/>
              <a:p>
                <a:pPr indent="0">
                  <a:lnSpc>
                    <a:spcPct val="107000"/>
                  </a:lnSpc>
                  <a:spcAft>
                    <a:spcPts val="0"/>
                  </a:spcAft>
                  <a:buNone/>
                </a:pPr>
                <a:r>
                  <a:rPr lang="sl-SI" sz="3200" b="1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Enakovredne izjave</a:t>
                </a:r>
                <a:endParaRPr lang="sl-SI" sz="3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Komutativnost:</a:t>
                </a:r>
              </a:p>
              <a:p>
                <a:pPr lvl="1">
                  <a:lnSpc>
                    <a:spcPct val="107000"/>
                  </a:lnSpc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konjunkcije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endParaRPr lang="sl-SI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disjunkcije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</a:pPr>
                <a:r>
                  <a:rPr lang="sl-SI" i="1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Asociativnost: </a:t>
                </a:r>
              </a:p>
              <a:p>
                <a:pPr lvl="1">
                  <a:lnSpc>
                    <a:spcPct val="107000"/>
                  </a:lnSpc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konjunkcije </a:t>
                </a:r>
              </a:p>
              <a:p>
                <a:pPr marL="914400" lvl="2" indent="0">
                  <a:lnSpc>
                    <a:spcPct val="107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∧(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lvl="1">
                  <a:lnSpc>
                    <a:spcPct val="107000"/>
                  </a:lnSpc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disjunkcije </a:t>
                </a:r>
              </a:p>
              <a:p>
                <a:pPr marL="914400" lvl="2" indent="0">
                  <a:lnSpc>
                    <a:spcPct val="107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∨(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sl-SI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sl-SI" dirty="0" smtClean="0"/>
                  <a:t>Distributivnost: </a:t>
                </a:r>
                <a:endParaRPr lang="sl-SI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8180" lvl="1" indent="0">
                  <a:lnSpc>
                    <a:spcPct val="107000"/>
                  </a:lnSpc>
                  <a:buNone/>
                </a:pP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∧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sl-SI" i="1" dirty="0" smtClean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8180" lvl="1" indent="0">
                  <a:lnSpc>
                    <a:spcPct val="107000"/>
                  </a:lnSpc>
                  <a:buNone/>
                </a:pP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65125"/>
                <a:ext cx="5220000" cy="5811838"/>
              </a:xfrm>
              <a:blipFill>
                <a:blip r:embed="rId2"/>
                <a:stretch>
                  <a:fillRect l="-1984" t="-157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značba mesta vsebine 2"/>
              <p:cNvSpPr txBox="1">
                <a:spLocks/>
              </p:cNvSpPr>
              <p:nvPr/>
            </p:nvSpPr>
            <p:spPr>
              <a:xfrm>
                <a:off x="6089731" y="365125"/>
                <a:ext cx="5220000" cy="5811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lnSpc>
                    <a:spcPct val="107000"/>
                  </a:lnSpc>
                  <a:buFont typeface="Arial" panose="020B0604020202020204" pitchFamily="34" charset="0"/>
                  <a:buNone/>
                </a:pPr>
                <a:r>
                  <a:rPr lang="sl-SI" sz="3200" b="1" i="1" dirty="0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 Morganova zakona</a:t>
                </a:r>
                <a:endParaRPr lang="sl-SI" sz="3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negacija konjunkcije je enakovredna disjunkciji 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negacij</a:t>
                </a:r>
              </a:p>
              <a:p>
                <a:pPr marL="457200" lvl="1" indent="0">
                  <a:lnSpc>
                    <a:spcPct val="107000"/>
                  </a:lnSpc>
                  <a:buNone/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¬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=(¬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)∨(¬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negacija disjunkcije je enakovredna konjunkciji negacij </a:t>
                </a:r>
                <a:endParaRPr lang="sl-SI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¬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=(¬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)∧(¬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4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31" y="365125"/>
                <a:ext cx="5220000" cy="5811838"/>
              </a:xfrm>
              <a:prstGeom prst="rect">
                <a:avLst/>
              </a:prstGeom>
              <a:blipFill>
                <a:blip r:embed="rId3"/>
                <a:stretch>
                  <a:fillRect l="-2103" t="-11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8462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anchor="ctr">
                <a:normAutofit/>
              </a:bodyPr>
              <a:lstStyle/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Tavtologija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ali logično pravilna izjava je sestavljena izjava, ki je pri vseh naborih sestavljenih izjav pravilna.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Protislovje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je sestavljena izjava, ki ni nikoli pravilna.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958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Kvantifikatorja: </a:t>
                </a:r>
                <a:endParaRPr lang="sl-SI" b="1" i="1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6780"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sl-SI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sl-SI" b="1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(beri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𝑣𝑠𝑎𝑘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izjava velja za vsak element dane množice; </a:t>
                </a:r>
                <a:endParaRPr lang="sl-SI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06780" lvl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∃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(beri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𝑜𝑏𝑠𝑡𝑎𝑗𝑎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ali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𝑒𝑘𝑠𝑖𝑠𝑡𝑖𝑟𝑎</m:t>
                    </m:r>
                    <m:r>
                      <a:rPr lang="sl-SI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sl-SI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izjava je pravilna za vsaj en element dane množice</a:t>
                </a:r>
                <a:r>
                  <a:rPr lang="sl-SI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sl-SI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r="-81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93941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>
            <a:normAutofit/>
          </a:bodyPr>
          <a:lstStyle/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sl-SI" sz="30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Pomen izjav v matematiki</a:t>
            </a:r>
            <a:endParaRPr lang="sl-SI" sz="3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l-SI" b="1" dirty="0" smtClean="0"/>
              <a:t>Aksiomi</a:t>
            </a:r>
            <a:r>
              <a:rPr lang="sl-SI" dirty="0" smtClean="0"/>
              <a:t> so najpreprostejše izjave, ki so očitno pravilne in zato njihove pravilnosti ni treba dokazovati.</a:t>
            </a:r>
            <a:endParaRPr lang="sl-SI" dirty="0"/>
          </a:p>
          <a:p>
            <a:pPr>
              <a:lnSpc>
                <a:spcPct val="107000"/>
              </a:lnSpc>
            </a:pPr>
            <a:r>
              <a:rPr lang="sl-SI" b="1" dirty="0" smtClean="0"/>
              <a:t>Izreki ali teoremi</a:t>
            </a:r>
            <a:r>
              <a:rPr lang="sl-SI" dirty="0" smtClean="0"/>
              <a:t> so izjave, ki so pravilne, vendar pa njihova pravilnost ni očitna. Pravilnost izreka (teorema) moramo potrditi z dokazom, ki temelji na aksiomih in na preprostejših že prej dokazanih izrekih.</a:t>
            </a:r>
          </a:p>
          <a:p>
            <a:pPr>
              <a:lnSpc>
                <a:spcPct val="107000"/>
              </a:lnSpc>
            </a:pPr>
            <a:r>
              <a:rPr lang="sl-SI" b="1" dirty="0" smtClean="0"/>
              <a:t>Definicije</a:t>
            </a:r>
            <a:r>
              <a:rPr lang="sl-SI" dirty="0" smtClean="0"/>
              <a:t> so izjave, s katerimi uvajamo nove pojme. Najpreprostejših pojmov v matematiki ne opisujemo z definicijami (to so pojmi kot npr.: število, premica ipd.); vsak nadaljnji pojem pa moramo definirati, zato da se nedvoumno ve, o čem govorimo.</a:t>
            </a:r>
            <a:endParaRPr lang="sl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76434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2 MNOŽICE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Množica</a:t>
                </a:r>
                <a:r>
                  <a:rPr lang="sl-SI" dirty="0" smtClean="0"/>
                  <a:t> je skupek elementov, ki imajo neko skupno lastnost. Množice označujemo z velikimi črkami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sl-SI" b="0" i="0" dirty="0" smtClean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sl-SI" b="0" i="0" dirty="0" smtClean="0">
                    <a:ea typeface="Cambria Math" panose="02040503050406030204" pitchFamily="18" charset="0"/>
                  </a:rPr>
                  <a:t>ali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r>
                  <a:rPr lang="sl-SI" dirty="0" smtClean="0"/>
                  <a:t>). Njeni elementi so zapisani v zavitem oklepaju (npr.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2, 5, 7</m:t>
                        </m:r>
                      </m:e>
                    </m:d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b="1" dirty="0" smtClean="0"/>
                  <a:t>Element množice</a:t>
                </a:r>
                <a:r>
                  <a:rPr lang="sl-SI" dirty="0" smtClean="0"/>
                  <a:t> je objekt v množici. Označujemo jih z malimi črkami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sl-SI" dirty="0" smtClean="0"/>
                  <a:t>). Element množici lahko pripada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) ali pa ne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). Število elementov v množici predstavlja </a:t>
                </a:r>
                <a:r>
                  <a:rPr lang="sl-SI" b="1" dirty="0" smtClean="0"/>
                  <a:t>moč množice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𝓐</m:t>
                    </m:r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ali</a:t>
                </a:r>
                <a:r>
                  <a:rPr lang="sl-SI" b="1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</m:d>
                  </m:oMath>
                </a14:m>
                <a:r>
                  <a:rPr lang="sl-SI" b="1" dirty="0" smtClean="0"/>
                  <a:t>)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Univerzalna množica ali univerzum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𝓤</m:t>
                    </m:r>
                  </m:oMath>
                </a14:m>
                <a:r>
                  <a:rPr lang="sl-SI" b="1" dirty="0" smtClean="0"/>
                  <a:t>)</a:t>
                </a:r>
                <a:r>
                  <a:rPr lang="sl-SI" dirty="0" smtClean="0"/>
                  <a:t> je množica vseh elementov, ki v danem primeru nastopajo oz. jih opazujemo.</a:t>
                </a:r>
              </a:p>
              <a:p>
                <a:r>
                  <a:rPr lang="sl-SI" b="1" dirty="0" smtClean="0"/>
                  <a:t>Prazna množica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</m:t>
                    </m:r>
                    <m:d>
                      <m:dPr>
                        <m:begChr m:val="{"/>
                        <m:endChr m:val="}"/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je množica, ki ne vsebuje nobenega elementa.</a:t>
                </a:r>
              </a:p>
              <a:p>
                <a:r>
                  <a:rPr lang="sl-SI" dirty="0" smtClean="0"/>
                  <a:t>Množica je lahko </a:t>
                </a:r>
                <a:r>
                  <a:rPr lang="sl-SI" b="1" dirty="0" smtClean="0"/>
                  <a:t>končna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sl-SI" dirty="0" smtClean="0"/>
                  <a:t>) ali </a:t>
                </a:r>
                <a:r>
                  <a:rPr lang="sl-SI" b="1" dirty="0" smtClean="0"/>
                  <a:t>neskončna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dirty="0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sl-SI" dirty="0" smtClean="0"/>
                  <a:t>).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797" b="-28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2821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200" b="1" dirty="0" smtClean="0"/>
                  <a:t>Zapis in ponazarjanje množic</a:t>
                </a:r>
              </a:p>
              <a:p>
                <a:r>
                  <a:rPr lang="sl-SI" dirty="0" smtClean="0"/>
                  <a:t>Zapis z naštevanjem elementov – ločevanje elementov z vejico, označitev nadaljevanja s tremi pikami.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 5, 7, …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Zapis z lastnostjo – oznaka elementa; lastnosti elementa/-ov.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= {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; 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) 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≤ 6)} = {1, 2, 3, 4, 5, 6}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Zapis s formulo – navedemo formulo, po kateri izračunamo elemente množice.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</m:d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…, −3, −1, 1, 3, 5, …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Ponazoritev z </a:t>
                </a:r>
                <a:r>
                  <a:rPr lang="sl-SI" dirty="0" err="1" smtClean="0"/>
                  <a:t>Vennovim</a:t>
                </a:r>
                <a:r>
                  <a:rPr lang="sl-SI" dirty="0" smtClean="0"/>
                  <a:t> diagramom: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507" t="-2204" r="-2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4464844"/>
            <a:ext cx="3276600" cy="2095500"/>
          </a:xfrm>
          <a:prstGeom prst="rect">
            <a:avLst/>
          </a:prstGeom>
        </p:spPr>
      </p:pic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29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65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1</a:t>
            </a:r>
            <a:r>
              <a:rPr lang="sl-SI" b="1" dirty="0" smtClean="0"/>
              <a:t> NARAVNA IN CELA ŠTEVILA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5865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Odnosi med množicami</a:t>
                </a:r>
              </a:p>
              <a:p>
                <a:r>
                  <a:rPr lang="sl-SI" b="1" dirty="0"/>
                  <a:t>p</a:t>
                </a:r>
                <a:r>
                  <a:rPr lang="sl-SI" b="1" dirty="0" smtClean="0"/>
                  <a:t>odmnožice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sl-SI" b="1" dirty="0" smtClean="0"/>
                  <a:t>)</a:t>
                </a:r>
                <a:r>
                  <a:rPr lang="sl-SI" dirty="0" smtClean="0"/>
                  <a:t> </a:t>
                </a:r>
              </a:p>
              <a:p>
                <a:pPr lvl="1"/>
                <a:r>
                  <a:rPr lang="sl-SI" dirty="0" smtClean="0">
                    <a:ea typeface="Cambria Math" panose="02040503050406030204" pitchFamily="18" charset="0"/>
                  </a:rPr>
                  <a:t>Množica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je podmnožica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, če je vsak element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vsebovan tudi v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b="1" dirty="0" smtClean="0"/>
                  <a:t>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⇔∀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; pri tem velja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Podmnožica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je lahko tudi sama množica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. Tistim podmnožicam, ki niso enake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, pravimo </a:t>
                </a:r>
                <a:r>
                  <a:rPr lang="sl-SI" b="1" dirty="0" smtClean="0"/>
                  <a:t>prave podmnožice</a:t>
                </a:r>
                <a:r>
                  <a:rPr lang="sl-SI" dirty="0" smtClean="0"/>
                  <a:t>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Prazna množica je podmnožica vsake množice.</a:t>
                </a:r>
              </a:p>
              <a:p>
                <a:r>
                  <a:rPr lang="sl-SI" b="1" dirty="0"/>
                  <a:t>e</a:t>
                </a:r>
                <a:r>
                  <a:rPr lang="sl-SI" b="1" dirty="0" smtClean="0"/>
                  <a:t>naki množici</a:t>
                </a:r>
              </a:p>
              <a:p>
                <a:pPr lvl="1"/>
                <a:r>
                  <a:rPr lang="sl-SI" dirty="0" smtClean="0"/>
                  <a:t>množici sta enaki, če vsebujeta iste elemente</a:t>
                </a:r>
              </a:p>
              <a:p>
                <a:pPr lvl="1"/>
                <a:r>
                  <a:rPr lang="sl-SI" dirty="0" smtClean="0"/>
                  <a:t>to velja če je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podmnožica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in hkrati je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podmnožica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effectLst/>
                        <a:latin typeface="Cambria Math" panose="02040503050406030204" pitchFamily="18" charset="0"/>
                      </a:rPr>
                      <m:t>⇔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b="1" dirty="0" smtClean="0"/>
              </a:p>
              <a:p>
                <a:r>
                  <a:rPr lang="sl-SI" b="1" dirty="0"/>
                  <a:t>p</a:t>
                </a:r>
                <a:r>
                  <a:rPr lang="sl-SI" b="1" dirty="0" smtClean="0"/>
                  <a:t>otenčna množica</a:t>
                </a:r>
              </a:p>
              <a:p>
                <a:pPr lvl="1"/>
                <a:r>
                  <a:rPr lang="sl-SI" dirty="0" smtClean="0"/>
                  <a:t>množica vseh podmnožic neke množice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 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⊂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sl-SI" dirty="0" smtClean="0"/>
                  <a:t>)</a:t>
                </a:r>
              </a:p>
              <a:p>
                <a:pPr lvl="1"/>
                <a:r>
                  <a:rPr lang="sl-SI" dirty="0" smtClean="0"/>
                  <a:t>njena moč je odvisna od moči osnovne množice: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217" t="-1784" r="-127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ka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50" y="2182141"/>
            <a:ext cx="2581150" cy="1293596"/>
          </a:xfrm>
          <a:prstGeom prst="rect">
            <a:avLst/>
          </a:prstGeom>
        </p:spPr>
      </p:pic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0329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9740462" cy="64928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Operacije med množicami</a:t>
                </a:r>
              </a:p>
              <a:p>
                <a:r>
                  <a:rPr lang="sl-SI" b="1" dirty="0" smtClean="0"/>
                  <a:t>Komplement množice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 smtClean="0"/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sl-SI" dirty="0" smtClean="0"/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acc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glede na univerzalno množico je množica vseh elementov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sl-SI" dirty="0" smtClean="0"/>
                  <a:t>, ki ne pripadajo množici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b="1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;(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)∧(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Unija množic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sl-SI" b="1" dirty="0" smtClean="0"/>
                  <a:t>)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je množica vseh elementov, ki so vsaj v eni izmed množic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;(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sl-SI" b="1" dirty="0" smtClean="0"/>
              </a:p>
              <a:p>
                <a:r>
                  <a:rPr lang="sl-SI" b="1" dirty="0" smtClean="0"/>
                  <a:t>Presek množic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sl-SI" b="1" dirty="0" smtClean="0"/>
                  <a:t>)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je množica vseh elementov, ki so hkrati v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; 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sl-SI" b="1" dirty="0" smtClean="0"/>
              </a:p>
              <a:p>
                <a:pPr lvl="1"/>
                <a:r>
                  <a:rPr lang="sl-SI" dirty="0" smtClean="0"/>
                  <a:t>Če je presek množic prazna množica (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sl-SI" dirty="0" smtClean="0"/>
                  <a:t>) sta množici </a:t>
                </a:r>
                <a:r>
                  <a:rPr lang="sl-SI" b="1" dirty="0" smtClean="0"/>
                  <a:t>tuji/</a:t>
                </a:r>
                <a:r>
                  <a:rPr lang="sl-SI" b="1" dirty="0" err="1" smtClean="0"/>
                  <a:t>disjunktni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Razlika množic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ali</a:t>
                </a:r>
                <a:r>
                  <a:rPr lang="sl-SI" b="1" dirty="0" smtClean="0"/>
                  <a:t>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je množica elementov, ki pripadajo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in hkrati ne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; 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sl-SI" b="1" dirty="0" smtClean="0"/>
              </a:p>
              <a:p>
                <a:r>
                  <a:rPr lang="sl-SI" b="1" dirty="0" smtClean="0"/>
                  <a:t>Kartezični produkt množic (×) </a:t>
                </a:r>
                <a:r>
                  <a:rPr lang="sl-SI" dirty="0" smtClean="0"/>
                  <a:t>je množica urejenih parov, kjer je prvi element iz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, drugi element pa iz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); 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sl-SI" b="1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9740462" cy="6492875"/>
              </a:xfrm>
              <a:blipFill>
                <a:blip r:embed="rId2"/>
                <a:stretch>
                  <a:fillRect l="-1503" t="-2441" r="-68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77" y="1874904"/>
            <a:ext cx="1440000" cy="927273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54" y="2998596"/>
            <a:ext cx="1440000" cy="927273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108966"/>
            <a:ext cx="1440000" cy="927273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00" y="5128810"/>
            <a:ext cx="1495754" cy="1134969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3492" y="758181"/>
            <a:ext cx="1440000" cy="920304"/>
          </a:xfrm>
          <a:prstGeom prst="rect">
            <a:avLst/>
          </a:prstGeom>
        </p:spPr>
      </p:pic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3375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3279775"/>
              </a:xfrm>
            </p:spPr>
            <p:txBody>
              <a:bodyPr numCol="2"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Lastnosti operacij med množicami</a:t>
                </a:r>
              </a:p>
              <a:p>
                <a:r>
                  <a:rPr lang="sl-SI" dirty="0" smtClean="0"/>
                  <a:t>Komutativnost preseka in unije: </a:t>
                </a:r>
                <a:endParaRPr lang="sl-SI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</a:t>
                </a:r>
                <a:endParaRPr lang="sl-SI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r>
                  <a:rPr lang="sl-SI" dirty="0" smtClean="0"/>
                  <a:t>Asociativnost preseka in unije: </a:t>
                </a:r>
                <a:endParaRPr lang="sl-SI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∩(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∪(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endParaRPr lang="sl-SI" dirty="0" smtClean="0"/>
              </a:p>
              <a:p>
                <a:r>
                  <a:rPr lang="sl-SI" dirty="0" smtClean="0"/>
                  <a:t>Distributivnost: </a:t>
                </a:r>
                <a:endParaRPr lang="sl-SI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∩(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)∪(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 </a:t>
                </a:r>
                <a:endParaRPr lang="sl-SI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∪(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)∩(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r>
                  <a:rPr lang="sl-SI" dirty="0" smtClean="0"/>
                  <a:t>De Morganova zakona: </a:t>
                </a:r>
                <a:endParaRPr lang="sl-SI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sl-SI" dirty="0" smtClean="0"/>
                  <a:t>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3279775"/>
              </a:xfrm>
              <a:blipFill>
                <a:blip r:embed="rId2"/>
                <a:stretch>
                  <a:fillRect l="-1217" t="-316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značba mesta vsebine 2"/>
              <p:cNvSpPr txBox="1">
                <a:spLocks/>
              </p:cNvSpPr>
              <p:nvPr/>
            </p:nvSpPr>
            <p:spPr>
              <a:xfrm>
                <a:off x="838200" y="3644901"/>
                <a:ext cx="10515600" cy="2679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sl-SI" b="1" dirty="0" smtClean="0"/>
                  <a:t>Moč množice</a:t>
                </a:r>
              </a:p>
              <a:p>
                <a:pPr marL="0" indent="0">
                  <a:buNone/>
                </a:pPr>
                <a:r>
                  <a:rPr lang="sl-SI" dirty="0" smtClean="0"/>
                  <a:t>Za končne množice velja: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</p:txBody>
          </p:sp>
        </mc:Choice>
        <mc:Fallback xmlns="">
          <p:sp>
            <p:nvSpPr>
              <p:cNvPr id="9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44901"/>
                <a:ext cx="10515600" cy="2679700"/>
              </a:xfrm>
              <a:prstGeom prst="rect">
                <a:avLst/>
              </a:prstGeom>
              <a:blipFill>
                <a:blip r:embed="rId3"/>
                <a:stretch>
                  <a:fillRect l="-1217" t="-386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91341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 RACIONALNA ŠTEVILA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5811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375"/>
          </a:xfrm>
        </p:spPr>
        <p:txBody>
          <a:bodyPr/>
          <a:lstStyle/>
          <a:p>
            <a:r>
              <a:rPr lang="sl-SI" b="1" dirty="0" smtClean="0"/>
              <a:t>4. 1 ULOMKI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4400"/>
                <a:ext cx="10515600" cy="5943601"/>
              </a:xfrm>
            </p:spPr>
            <p:txBody>
              <a:bodyPr anchor="ctr">
                <a:normAutofit fontScale="92500"/>
              </a:bodyPr>
              <a:lstStyle/>
              <a:p>
                <a:r>
                  <a:rPr lang="sl-SI" b="1" dirty="0" smtClean="0"/>
                  <a:t>Ulomek</a:t>
                </a:r>
                <a:r>
                  <a:rPr lang="sl-SI" dirty="0"/>
                  <a:t> je zapis oblike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Sestavljen </a:t>
                </a:r>
                <a:r>
                  <a:rPr lang="sl-SI" dirty="0"/>
                  <a:t>je iz celega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, ki ga imenujemo </a:t>
                </a:r>
                <a:r>
                  <a:rPr lang="sl-SI" b="1" dirty="0" smtClean="0"/>
                  <a:t>števec </a:t>
                </a:r>
                <a:r>
                  <a:rPr lang="sl-SI" dirty="0" smtClean="0"/>
                  <a:t>(število delov celote), </a:t>
                </a:r>
                <a:r>
                  <a:rPr lang="sl-SI" dirty="0"/>
                  <a:t>in iz celega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 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/>
                  <a:t>), ki ga imenujemo </a:t>
                </a:r>
                <a:r>
                  <a:rPr lang="sl-SI" b="1" dirty="0" smtClean="0"/>
                  <a:t>imenovalec </a:t>
                </a:r>
                <a:r>
                  <a:rPr lang="sl-SI" dirty="0" smtClean="0"/>
                  <a:t>(na koliko delov celoto razdelimo), </a:t>
                </a:r>
                <a:r>
                  <a:rPr lang="sl-SI" dirty="0"/>
                  <a:t>ter iz </a:t>
                </a:r>
                <a:r>
                  <a:rPr lang="sl-SI" b="1" dirty="0"/>
                  <a:t>ulomkove </a:t>
                </a:r>
                <a:r>
                  <a:rPr lang="sl-SI" b="1" dirty="0" smtClean="0"/>
                  <a:t>črte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Množico vseh ulomkov imenujemo tudi </a:t>
                </a:r>
                <a:r>
                  <a:rPr lang="sl-SI" b="1" dirty="0" smtClean="0"/>
                  <a:t>množica racionalnih števil</a:t>
                </a:r>
                <a:r>
                  <a:rPr lang="sl-SI" dirty="0" smtClean="0"/>
                  <a:t>. Označimo jo s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sl-SI" dirty="0"/>
                  <a:t>.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r>
                  <a:rPr lang="sl-SI" dirty="0" smtClean="0"/>
                  <a:t>Ulomka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sta ekvivalentna </a:t>
                </a:r>
                <a:r>
                  <a:rPr lang="sl-SI" dirty="0"/>
                  <a:t>natanko tedaj, ko velja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sl-SI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sl-SI" dirty="0" smtClean="0"/>
                  <a:t>. Vsi ekvivalentni ulomki predstavljajo isto racionalno število.</a:t>
                </a:r>
                <a:endParaRPr lang="sl-SI" dirty="0"/>
              </a:p>
              <a:p>
                <a:r>
                  <a:rPr lang="sl-SI" dirty="0" smtClean="0"/>
                  <a:t>Pravila: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 – vrednost ulomka je enaka nič, če je števec enak nič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– če je imenovalec enak 1, je vrednost ulomka enaka števcu; celo število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 – če sta števec in imenovalec enaka, je vrednost ulomka enaka 1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4400"/>
                <a:ext cx="10515600" cy="5943601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34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91022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2 RAZŠIRJANJE IN KRAJŠANJE ULOMKOV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Če števec in imenovalec ulomka pomnožimo z istim od 0 različnim celim številom, dobljeni ulomek predstavlja isto racionalno število kot prvotni ulomek. Ta postopek imenujemo </a:t>
                </a:r>
                <a:r>
                  <a:rPr lang="sl-SI" b="1" dirty="0" smtClean="0"/>
                  <a:t>razširjanje/širjenje</a:t>
                </a:r>
                <a:r>
                  <a:rPr lang="sl-SI" dirty="0" smtClean="0"/>
                  <a:t> </a:t>
                </a:r>
                <a:r>
                  <a:rPr lang="sl-SI" dirty="0"/>
                  <a:t>ulomka</a:t>
                </a:r>
                <a:r>
                  <a:rPr lang="sl-SI" dirty="0" smtClean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/>
                  <a:t>Če števec in imenovalec ulomka delimo s poljubnim skupnim deliteljem teh dveh števil, dobljeni ulomek predstavlja isto racionalno število kot prvotni ulomek. Ta postopek imenujemo </a:t>
                </a:r>
                <a:r>
                  <a:rPr lang="sl-SI" b="1" dirty="0"/>
                  <a:t>krajšanje</a:t>
                </a:r>
                <a:r>
                  <a:rPr lang="sl-SI" dirty="0"/>
                  <a:t> ulomka</a:t>
                </a:r>
                <a:r>
                  <a:rPr lang="sl-SI" dirty="0" smtClean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∶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∶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Če </a:t>
                </a:r>
                <a:r>
                  <a:rPr lang="sl-SI" dirty="0"/>
                  <a:t>ima ulomek za števec in </a:t>
                </a:r>
                <a:r>
                  <a:rPr lang="sl-SI" dirty="0" smtClean="0"/>
                  <a:t>imenovalec tuji števili</a:t>
                </a:r>
                <a:r>
                  <a:rPr lang="sl-SI" dirty="0"/>
                  <a:t>, pravimo, da je </a:t>
                </a:r>
                <a:r>
                  <a:rPr lang="sl-SI" b="1" dirty="0"/>
                  <a:t>okrajšan</a:t>
                </a:r>
                <a:r>
                  <a:rPr lang="sl-SI" dirty="0" smtClean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t="-1576" r="-87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35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8081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1575"/>
          </a:xfrm>
        </p:spPr>
        <p:txBody>
          <a:bodyPr/>
          <a:lstStyle/>
          <a:p>
            <a:r>
              <a:rPr lang="sl-SI" b="1" dirty="0" smtClean="0"/>
              <a:t>4. 3 RAČUNANJE Z ULOMKI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6499"/>
                <a:ext cx="10515600" cy="55149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Seštevanje in odštevanje</a:t>
                </a:r>
              </a:p>
              <a:p>
                <a:r>
                  <a:rPr lang="sl-SI" dirty="0" smtClean="0"/>
                  <a:t>Vsoto/razliko ulomkov izračunamo tako, da ulomke razširimo na skupni imenovalec in števce seštejemo/odštejemo, imenovalec pa prepišemo.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𝑎𝑑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  <m: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Nasprotni ulomek </a:t>
                </a:r>
                <a:r>
                  <a:rPr lang="sl-SI" dirty="0" smtClean="0"/>
                  <a:t>ulomka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 je ulomek </a:t>
                </a:r>
                <a14:m>
                  <m:oMath xmlns:m="http://schemas.openxmlformats.org/officeDocument/2006/math">
                    <m:r>
                      <a:rPr lang="sl-SI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komutativnosti (seštevanja) –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asociativnosti (seštevanja) –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nevtralnem elementu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sl-SI" b="0" i="0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nasprotnem/inverznem elementu (za seštevanje)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6499"/>
                <a:ext cx="10515600" cy="5514975"/>
              </a:xfrm>
              <a:blipFill>
                <a:blip r:embed="rId2"/>
                <a:stretch>
                  <a:fillRect l="-1391" t="-22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36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195577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35635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Množenje</a:t>
                </a:r>
              </a:p>
              <a:p>
                <a:r>
                  <a:rPr lang="sl-SI" dirty="0" smtClean="0"/>
                  <a:t>Ulomka množimo tako, da števec pomnožimo s števcem, imenovalec pa z imenovalcem. Pred množenjem ulomka okrajšamo.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Obratni ulomek </a:t>
                </a:r>
                <a:r>
                  <a:rPr lang="sl-SI" dirty="0" smtClean="0"/>
                  <a:t>ulomka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, za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, je ulomek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komutativnosti –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asociativnosti –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nevtralnem elementu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sl-SI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obratnem/inverznem elementu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distributivnosti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356350"/>
              </a:xfr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37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7477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35635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Deljenje</a:t>
                </a:r>
              </a:p>
              <a:p>
                <a:r>
                  <a:rPr lang="sl-SI" dirty="0" smtClean="0"/>
                  <a:t>Ulomek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 delimo z </a:t>
                </a:r>
                <a:r>
                  <a:rPr lang="sl-SI" dirty="0" err="1" smtClean="0"/>
                  <a:t>neničelnim</a:t>
                </a:r>
                <a:r>
                  <a:rPr lang="sl-SI" dirty="0" smtClean="0"/>
                  <a:t> ulomkom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sl-SI" dirty="0" smtClean="0"/>
                  <a:t> tako, da ulomek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 pomnožimo z obratno vrednostjo ulomka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sl-SI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∶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r>
                  <a:rPr lang="sl-SI" dirty="0" smtClean="0"/>
                  <a:t>Deljenje ulomka z ulomkom lahko zapišemo tudi v obliki ulomka. Tak zapis imenujemo </a:t>
                </a:r>
                <a:r>
                  <a:rPr lang="sl-SI" b="1" dirty="0" smtClean="0"/>
                  <a:t>dvojni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ulomek</a:t>
                </a:r>
                <a:r>
                  <a:rPr lang="sl-SI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∶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𝑐𝑏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Deljenje ulomkov ima enake lastnosti kot množenje ulomkov.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356350"/>
              </a:xfr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38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7471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4 UREJENOST RACIONALNIH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t">
                <a:normAutofit/>
              </a:bodyPr>
              <a:lstStyle/>
              <a:p>
                <a:r>
                  <a:rPr lang="sl-SI" dirty="0" smtClean="0"/>
                  <a:t>Množica racionalnih števil je urejena z relacijo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&lt;∕&gt;</m:t>
                    </m:r>
                  </m:oMath>
                </a14:m>
                <a:r>
                  <a:rPr lang="sl-SI" dirty="0" smtClean="0"/>
                  <a:t>, ki ima enake lastnosti kot v množici celih števil.</a:t>
                </a:r>
              </a:p>
              <a:p>
                <a:r>
                  <a:rPr lang="sl-SI" dirty="0" smtClean="0"/>
                  <a:t>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 smtClean="0"/>
                  <a:t> velja: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sl-SI" dirty="0" smtClean="0"/>
                  <a:t> ali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m:rPr>
                        <m:sty m:val="p"/>
                      </m:rPr>
                      <a:rPr lang="sl-SI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r>
                  <a:rPr lang="sl-SI" dirty="0" smtClean="0"/>
                  <a:t>Množica racionalnih števil je povsod gosta, saj lahko med poljubnima racionalnima številoma vedno najdemo racionalno število (posledično je med dvema racionalnima številoma neskončno mnogo racionalnih števil).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 t="-1939" r="-13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39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5246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 NARAVNA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Množica naravnih števil: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sl-SI" b="1" dirty="0" smtClean="0"/>
              </a:p>
              <a:p>
                <a:r>
                  <a:rPr lang="sl-SI" dirty="0" smtClean="0"/>
                  <a:t>Naravna števila so števila s katerimi štejemo.</a:t>
                </a:r>
              </a:p>
              <a:p>
                <a:r>
                  <a:rPr lang="sl-SI" dirty="0" smtClean="0"/>
                  <a:t>Množico naravnih števil definirajo </a:t>
                </a:r>
                <a:r>
                  <a:rPr lang="sl-SI" dirty="0" err="1" smtClean="0"/>
                  <a:t>Peanovi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aksiomi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i="1" dirty="0" smtClean="0"/>
                  <a:t>vsako naravno število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i="1" dirty="0" smtClean="0"/>
                  <a:t>) ima svojega naslednika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sl-SI" i="1" dirty="0" smtClean="0"/>
                  <a:t>);</a:t>
                </a:r>
              </a:p>
              <a:p>
                <a:pPr lvl="1"/>
                <a:r>
                  <a:rPr lang="sl-SI" i="1" dirty="0" smtClean="0"/>
                  <a:t>število 1 ni naslednik nobenega naravnega števila;</a:t>
                </a:r>
              </a:p>
              <a:p>
                <a:pPr lvl="1"/>
                <a:r>
                  <a:rPr lang="sl-SI" i="1" dirty="0" smtClean="0"/>
                  <a:t>različni naravni števili imata različna naslednika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+1≠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+1;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i="1" dirty="0" smtClean="0"/>
                  <a:t>);</a:t>
                </a:r>
              </a:p>
              <a:p>
                <a:pPr lvl="1"/>
                <a:r>
                  <a:rPr lang="sl-SI" i="1" dirty="0" smtClean="0"/>
                  <a:t>če neka trditev velja za vsako naravno število, tudi za njegovega naslednika, velja za vsa naravna števila – popolna indukcija.</a:t>
                </a:r>
              </a:p>
              <a:p>
                <a:r>
                  <a:rPr lang="sl-SI" dirty="0" smtClean="0"/>
                  <a:t>Naravna števila lahko predstavimo s </a:t>
                </a:r>
                <a:r>
                  <a:rPr lang="sl-SI" b="1" dirty="0" smtClean="0"/>
                  <a:t>točko</a:t>
                </a:r>
                <a:r>
                  <a:rPr lang="sl-SI" dirty="0" smtClean="0"/>
                  <a:t> na </a:t>
                </a:r>
                <a:r>
                  <a:rPr lang="sl-SI" b="1" dirty="0" smtClean="0"/>
                  <a:t>številski premici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 sta definirani notranji operaciji </a:t>
                </a:r>
                <a:r>
                  <a:rPr lang="sl-SI" b="1" dirty="0" smtClean="0"/>
                  <a:t>seštevanje</a:t>
                </a:r>
                <a:r>
                  <a:rPr lang="sl-SI" dirty="0" smtClean="0"/>
                  <a:t> in </a:t>
                </a:r>
                <a:r>
                  <a:rPr lang="sl-SI" b="1" dirty="0" smtClean="0"/>
                  <a:t>množenje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42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94" y="459814"/>
            <a:ext cx="4315611" cy="1798171"/>
          </a:xfrm>
          <a:prstGeom prst="rect">
            <a:avLst/>
          </a:prstGeom>
        </p:spPr>
      </p:pic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46097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značba mesta vsebine 2"/>
              <p:cNvSpPr txBox="1">
                <a:spLocks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l-SI" dirty="0" smtClean="0"/>
                  <a:t>Za poljubno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različno racionalno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je: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.</a:t>
                </a:r>
                <a:r>
                  <a:rPr lang="sl-SI" b="1" dirty="0"/>
                  <a:t> </a:t>
                </a:r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smtClean="0"/>
                  <a:t>Pravila </a:t>
                </a:r>
                <a:r>
                  <a:rPr lang="sl-SI" b="1" dirty="0"/>
                  <a:t>za računanje s potencami s celimi eksponenti</a:t>
                </a:r>
                <a:r>
                  <a:rPr lang="sl-SI" dirty="0"/>
                  <a:t>:</a:t>
                </a:r>
              </a:p>
              <a:p>
                <a:endParaRPr lang="sl-SI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6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  <a:blipFill>
                <a:blip r:embed="rId2"/>
                <a:stretch>
                  <a:fillRect l="-1217" t="-2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5 POTENCE S CELIMI EKSPONENTI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40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</p:spPr>
            <p:txBody>
              <a:bodyPr numCol="2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6 DECIMALNI ZAPIS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029200"/>
          </a:xfrm>
        </p:spPr>
        <p:txBody>
          <a:bodyPr anchor="ctr">
            <a:normAutofit lnSpcReduction="10000"/>
          </a:bodyPr>
          <a:lstStyle/>
          <a:p>
            <a:r>
              <a:rPr lang="sl-SI" dirty="0"/>
              <a:t>Racionalna števila lahko zapišemo tudi z decimalnim mestnim zapisom. Pri tem prvo decimalno mesto za decimalno </a:t>
            </a:r>
            <a:r>
              <a:rPr lang="sl-SI" dirty="0" smtClean="0"/>
              <a:t>vejico/piko </a:t>
            </a:r>
            <a:r>
              <a:rPr lang="sl-SI" dirty="0"/>
              <a:t>pomeni desetinke, drugo mesto stotinke, tretje mesto tisočinke, </a:t>
            </a:r>
            <a:r>
              <a:rPr lang="sl-SI" dirty="0" smtClean="0"/>
              <a:t>...</a:t>
            </a:r>
          </a:p>
          <a:p>
            <a:r>
              <a:rPr lang="sl-SI" b="1" dirty="0" smtClean="0"/>
              <a:t>Desetiški/decimalni ulomek </a:t>
            </a:r>
            <a:r>
              <a:rPr lang="sl-SI" dirty="0" smtClean="0"/>
              <a:t>je ulomek, ki ima v imenovalcu potenco števila 10 oziroma ga lahko razširimo na takšen ulomek (ulomki, ki imajo v imenovalcu izključno potenco števila 2 ali/in 5). Vse desetiške ulomke zapišemo s </a:t>
            </a:r>
            <a:r>
              <a:rPr lang="sl-SI" b="1" dirty="0" smtClean="0"/>
              <a:t>končno decimalno številko</a:t>
            </a:r>
            <a:r>
              <a:rPr lang="sl-SI" dirty="0" smtClean="0"/>
              <a:t>.</a:t>
            </a:r>
          </a:p>
          <a:p>
            <a:r>
              <a:rPr lang="sl-SI" b="1" dirty="0" err="1" smtClean="0"/>
              <a:t>Nedesetiški</a:t>
            </a:r>
            <a:r>
              <a:rPr lang="sl-SI" b="1" dirty="0" smtClean="0"/>
              <a:t> ulomek </a:t>
            </a:r>
            <a:r>
              <a:rPr lang="sl-SI" dirty="0" smtClean="0"/>
              <a:t>se v decimalnem zapisu izrazi z </a:t>
            </a:r>
            <a:r>
              <a:rPr lang="sl-SI" b="1" dirty="0" smtClean="0"/>
              <a:t>neskončno periodično decimalno številko</a:t>
            </a:r>
            <a:r>
              <a:rPr lang="sl-SI" dirty="0" smtClean="0"/>
              <a:t>. </a:t>
            </a:r>
          </a:p>
          <a:p>
            <a:pPr lvl="1"/>
            <a:r>
              <a:rPr lang="sl-SI" dirty="0" smtClean="0"/>
              <a:t>perioda – ponavljajoča se skupina decimalk, označena z vodoravno črto nad števkami</a:t>
            </a:r>
          </a:p>
          <a:p>
            <a:r>
              <a:rPr lang="sl-SI" dirty="0" smtClean="0"/>
              <a:t>Vsako racionalno število lahko zapišemo bodisi s končno decimalno številko bodisi z neskončno periodično decimalno številko.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41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685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7 SKLEPNI RAČUN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Premo sorazmerje</a:t>
                </a:r>
              </a:p>
              <a:p>
                <a:r>
                  <a:rPr lang="sl-SI" dirty="0" smtClean="0"/>
                  <a:t>Količini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sta </a:t>
                </a:r>
                <a:r>
                  <a:rPr lang="sl-SI" b="1" dirty="0" smtClean="0"/>
                  <a:t>premo sorazmerni</a:t>
                </a:r>
                <a:r>
                  <a:rPr lang="sl-SI" dirty="0" smtClean="0"/>
                  <a:t>, če obstaja takšno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, da velja: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𝑘𝑏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se količina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-krat, se tudi količina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prav tako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-krat.</a:t>
                </a:r>
              </a:p>
              <a:p>
                <a:pPr marL="0" indent="0">
                  <a:buNone/>
                </a:pPr>
                <a:r>
                  <a:rPr lang="sl-SI" sz="3000" b="1" dirty="0" smtClean="0"/>
                  <a:t>Obratno sorazmerje</a:t>
                </a:r>
              </a:p>
              <a:p>
                <a:r>
                  <a:rPr lang="sl-SI" dirty="0"/>
                  <a:t>Količini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sta </a:t>
                </a:r>
                <a:r>
                  <a:rPr lang="sl-SI" b="1" dirty="0" smtClean="0"/>
                  <a:t>obratno </a:t>
                </a:r>
                <a:r>
                  <a:rPr lang="sl-SI" b="1" dirty="0"/>
                  <a:t>sorazmerni</a:t>
                </a:r>
                <a:r>
                  <a:rPr lang="sl-SI" dirty="0"/>
                  <a:t>, če obstaja takšno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/>
                  <a:t>, da velja: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/>
                  <a:t>Če se količina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poveča za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-krat, </a:t>
                </a:r>
                <a:r>
                  <a:rPr lang="sl-SI" dirty="0" smtClean="0"/>
                  <a:t>se </a:t>
                </a:r>
                <a:r>
                  <a:rPr lang="sl-SI" dirty="0"/>
                  <a:t>količina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pomanjša za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-krat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391" r="-2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42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49993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8 PROCENTNI RAČUN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Relativni delež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je količnik </a:t>
                </a:r>
                <a:r>
                  <a:rPr lang="sl-SI" b="1" dirty="0" smtClean="0"/>
                  <a:t>deleža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l-SI" dirty="0" smtClean="0"/>
                  <a:t> in </a:t>
                </a:r>
                <a:r>
                  <a:rPr lang="sl-SI" b="1" dirty="0" smtClean="0"/>
                  <a:t>osnove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sl-SI" dirty="0" smtClean="0"/>
                  <a:t>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Relativni delež navadno izražamo kot </a:t>
                </a:r>
                <a:r>
                  <a:rPr lang="sl-SI" b="1" dirty="0" smtClean="0"/>
                  <a:t>odstotni/procentni delež </a:t>
                </a:r>
                <a:r>
                  <a:rPr lang="sl-SI" dirty="0" smtClean="0"/>
                  <a:t>v </a:t>
                </a:r>
                <a:r>
                  <a:rPr lang="sl-SI" b="1" dirty="0" smtClean="0"/>
                  <a:t>odstotkih</a:t>
                </a:r>
                <a:r>
                  <a:rPr lang="sl-SI" dirty="0" smtClean="0"/>
                  <a:t> oz. </a:t>
                </a:r>
                <a:r>
                  <a:rPr lang="sl-SI" b="1" dirty="0" smtClean="0"/>
                  <a:t>procentih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1%=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sl-SI" dirty="0" smtClean="0"/>
                  <a:t>). Včasih uporabimo </a:t>
                </a:r>
                <a:r>
                  <a:rPr lang="sl-SI" b="1" dirty="0" err="1" smtClean="0"/>
                  <a:t>promilni</a:t>
                </a:r>
                <a:r>
                  <a:rPr lang="sl-SI" b="1" dirty="0" smtClean="0"/>
                  <a:t> delež</a:t>
                </a:r>
                <a:r>
                  <a:rPr lang="sl-SI" dirty="0" smtClean="0"/>
                  <a:t>, izražen v </a:t>
                </a:r>
                <a:r>
                  <a:rPr lang="sl-SI" b="1" dirty="0" smtClean="0"/>
                  <a:t>promilih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1‰=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b="1" dirty="0" smtClean="0"/>
                  <a:t>Povečanje/zmanjšanje za p%: </a:t>
                </a:r>
                <a:r>
                  <a:rPr lang="sl-SI" dirty="0" smtClean="0"/>
                  <a:t>Povečanje/zmanjšanje </a:t>
                </a:r>
                <a:r>
                  <a:rPr lang="sl-SI" dirty="0"/>
                  <a:t>dane količine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/>
                  <a:t>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sl-SI" dirty="0"/>
                  <a:t> pomeni, da dani količini </a:t>
                </a:r>
                <a:r>
                  <a:rPr lang="sl-SI" dirty="0" smtClean="0"/>
                  <a:t>prištejemo/odštejemo </a:t>
                </a:r>
                <a:r>
                  <a:rPr lang="sl-SI" dirty="0"/>
                  <a:t>še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sl-SI" dirty="0"/>
                  <a:t> od te količine, torej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. Dobimo </a:t>
                </a:r>
                <a:r>
                  <a:rPr lang="sl-SI" dirty="0"/>
                  <a:t>formulo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2920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43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2710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 REALNA ŠTEVILA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33145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1 REALNA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61486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Realna števila</a:t>
                </a:r>
                <a:r>
                  <a:rPr lang="sl-SI" dirty="0"/>
                  <a:t> so vsa števila, ki jih lahko zapišemo z neskončnim decimalnim zapisom</a:t>
                </a:r>
                <a:r>
                  <a:rPr lang="sl-SI" dirty="0" smtClean="0"/>
                  <a:t>. Množico realnih števil označimo z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Delijo </a:t>
                </a:r>
                <a:r>
                  <a:rPr lang="sl-SI" dirty="0"/>
                  <a:t>se </a:t>
                </a:r>
                <a:r>
                  <a:rPr lang="sl-SI" dirty="0" smtClean="0"/>
                  <a:t>na racionalna in </a:t>
                </a:r>
                <a:r>
                  <a:rPr lang="sl-SI" dirty="0"/>
                  <a:t>iracionalna </a:t>
                </a:r>
                <a:r>
                  <a:rPr lang="sl-SI" dirty="0" smtClean="0"/>
                  <a:t>števila:</a:t>
                </a:r>
              </a:p>
              <a:p>
                <a:pPr lvl="1"/>
                <a:r>
                  <a:rPr lang="sl-SI" b="1" dirty="0" smtClean="0"/>
                  <a:t>Racionalna števila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sl-SI" dirty="0" smtClean="0"/>
                  <a:t>) imajo periodičen (ponavljajoč</a:t>
                </a:r>
                <a:r>
                  <a:rPr lang="sl-SI" dirty="0"/>
                  <a:t>) decimalni zapis, poleg tega pa jih lahko zapišemo tudi z </a:t>
                </a:r>
                <a:r>
                  <a:rPr lang="sl-SI" dirty="0" smtClean="0"/>
                  <a:t>ulomki.</a:t>
                </a:r>
              </a:p>
              <a:p>
                <a:pPr lvl="1"/>
                <a:r>
                  <a:rPr lang="sl-SI" b="1" dirty="0" smtClean="0"/>
                  <a:t>Iracionalna </a:t>
                </a:r>
                <a:r>
                  <a:rPr lang="sl-SI" b="1" dirty="0"/>
                  <a:t>števila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ℚ</m:t>
                        </m:r>
                      </m:e>
                    </m:acc>
                  </m:oMath>
                </a14:m>
                <a:r>
                  <a:rPr lang="sl-SI" dirty="0" smtClean="0"/>
                  <a:t>) imajo </a:t>
                </a:r>
                <a:r>
                  <a:rPr lang="sl-SI" dirty="0"/>
                  <a:t>neperiodičen decimalni zapis (nobena skupina decimalk se ne ponavlja) in jih ne moremo zapisati z ulomki</a:t>
                </a:r>
                <a:r>
                  <a:rPr lang="sl-SI" dirty="0" smtClean="0"/>
                  <a:t>. V to množico spadajo koreni nepopolnih kvadratov (algebrska števila) </a:t>
                </a:r>
                <a:r>
                  <a:rPr lang="sl-SI" dirty="0"/>
                  <a:t>in transcendentalna </a:t>
                </a:r>
                <a:r>
                  <a:rPr lang="sl-SI" dirty="0" smtClean="0"/>
                  <a:t>števila (konstante).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Vsaki točki na številski premici pripada natanko eno realno število in obratno.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614863"/>
              </a:xfrm>
              <a:blipFill>
                <a:blip r:embed="rId2"/>
                <a:stretch>
                  <a:fillRect l="-1043" r="-928" b="-7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98702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</p:spPr>
            <p:txBody>
              <a:bodyPr numCol="1"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Računanje z realnimi števili</a:t>
                </a:r>
              </a:p>
              <a:p>
                <a:pPr marL="0" indent="0">
                  <a:buNone/>
                </a:pPr>
                <a:r>
                  <a:rPr lang="sl-SI" dirty="0" smtClean="0"/>
                  <a:t>Pri računanju z realnimi števili, zaradi neskončnega decimalnega zapisa, uporabljamo dve obliki zapisa:</a:t>
                </a:r>
              </a:p>
              <a:p>
                <a:r>
                  <a:rPr lang="sl-SI" b="1" dirty="0" smtClean="0"/>
                  <a:t>točno/analitično </a:t>
                </a:r>
                <a:r>
                  <a:rPr lang="sl-SI" b="1" dirty="0"/>
                  <a:t>računanje </a:t>
                </a:r>
                <a:r>
                  <a:rPr lang="sl-SI" dirty="0" smtClean="0"/>
                  <a:t>– da </a:t>
                </a:r>
                <a:r>
                  <a:rPr lang="sl-SI" dirty="0"/>
                  <a:t>bi bil rezultat popolnoma točen, pustimo nekatere funkcije </a:t>
                </a:r>
                <a:r>
                  <a:rPr lang="sl-SI" dirty="0" err="1" smtClean="0"/>
                  <a:t>neizračunane</a:t>
                </a:r>
                <a:r>
                  <a:rPr lang="sl-SI" dirty="0" smtClean="0"/>
                  <a:t>, </a:t>
                </a:r>
                <a:r>
                  <a:rPr lang="sl-SI" dirty="0"/>
                  <a:t>za določena števila pa uporabljamo posebne </a:t>
                </a:r>
                <a:r>
                  <a:rPr lang="sl-SI" dirty="0" smtClean="0"/>
                  <a:t>oznake;</a:t>
                </a:r>
              </a:p>
              <a:p>
                <a:r>
                  <a:rPr lang="sl-SI" b="1" dirty="0"/>
                  <a:t>p</a:t>
                </a:r>
                <a:r>
                  <a:rPr lang="sl-SI" b="1" dirty="0" smtClean="0"/>
                  <a:t>ribližno/numerično računanje </a:t>
                </a:r>
                <a:r>
                  <a:rPr lang="sl-SI" dirty="0"/>
                  <a:t>– realno število zaokrožimo. Pri tem zapišemo samo nekaj decimalnih mest, </a:t>
                </a:r>
                <a:r>
                  <a:rPr lang="sl-SI" dirty="0" smtClean="0"/>
                  <a:t>nadaljnja </a:t>
                </a:r>
                <a:r>
                  <a:rPr lang="sl-SI" dirty="0"/>
                  <a:t>pa izpustimo. </a:t>
                </a:r>
                <a:r>
                  <a:rPr lang="sl-SI" dirty="0" smtClean="0"/>
                  <a:t>Števke ostanejo nespremenjene, če je prva odrezana števka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0, 1, 2, 3 </m:t>
                    </m:r>
                  </m:oMath>
                </a14:m>
                <a:r>
                  <a:rPr lang="sl-SI" dirty="0" smtClean="0"/>
                  <a:t>ali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sl-SI" dirty="0" smtClean="0"/>
                  <a:t>. Če pa je ta števka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5, 6, 7, 8 </m:t>
                    </m:r>
                  </m:oMath>
                </a14:m>
                <a:r>
                  <a:rPr lang="sl-SI" dirty="0" smtClean="0"/>
                  <a:t>ali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sl-SI" dirty="0" smtClean="0"/>
                  <a:t>, potem prištejemo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 k zadnji obdržani števki. Za zaokroževanje uporabljamo dva načina poimenovanja: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aokroževanje 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decimalk – števk za decimalno vejico;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aokroževanje 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mest – števke pred decimalno vejico in za njo, ničel na začetku ne upoštevamo.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  <a:blipFill>
                <a:blip r:embed="rId2"/>
                <a:stretch>
                  <a:fillRect l="-1391" t="-814" r="-1623" b="-10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3862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2 KVADRATNI IN KUBIČNI KOREN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0515600" cy="5172075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Kvadratni koren</a:t>
                </a:r>
              </a:p>
              <a:p>
                <a:r>
                  <a:rPr lang="sl-SI" b="1" dirty="0" smtClean="0"/>
                  <a:t>Kvadratni koren </a:t>
                </a:r>
                <a:r>
                  <a:rPr lang="sl-SI" dirty="0" smtClean="0"/>
                  <a:t>nenegativnega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tisto nenegativno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reši enačbo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 Označimo ga 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Enačba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ima za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dve rešitvi: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Pravila za računanje s kvadratnimi koreni: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0515600" cy="5172075"/>
              </a:xfrm>
              <a:blipFill>
                <a:blip r:embed="rId2"/>
                <a:stretch>
                  <a:fillRect l="-1391" t="-235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0748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sz="3200" b="1" dirty="0" smtClean="0"/>
                  <a:t>Kubični koren</a:t>
                </a:r>
              </a:p>
              <a:p>
                <a:r>
                  <a:rPr lang="sl-SI" b="1" dirty="0" smtClean="0"/>
                  <a:t>Kubični koren </a:t>
                </a:r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tisto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reši enačbo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 Označimo za 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Pravila za računanje </a:t>
                </a:r>
                <a:r>
                  <a:rPr lang="sl-SI" smtClean="0"/>
                  <a:t>s kubičnimi </a:t>
                </a:r>
                <a:r>
                  <a:rPr lang="sl-SI" dirty="0" smtClean="0"/>
                  <a:t>koreni: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sz="3200" b="1" dirty="0" smtClean="0"/>
                  <a:t>Delno </a:t>
                </a:r>
                <a:r>
                  <a:rPr lang="sl-SI" sz="3200" b="1" dirty="0" err="1" smtClean="0"/>
                  <a:t>korenjenje</a:t>
                </a:r>
                <a:r>
                  <a:rPr lang="sl-SI" sz="3200" b="1" dirty="0" smtClean="0"/>
                  <a:t> in racionalizacija</a:t>
                </a:r>
              </a:p>
              <a:p>
                <a:r>
                  <a:rPr lang="sl-SI" b="1" dirty="0" smtClean="0"/>
                  <a:t>Delno </a:t>
                </a:r>
                <a:r>
                  <a:rPr lang="sl-SI" b="1" dirty="0" err="1" smtClean="0"/>
                  <a:t>korenjenje</a:t>
                </a:r>
                <a:r>
                  <a:rPr lang="sl-SI" b="1" dirty="0" smtClean="0"/>
                  <a:t> </a:t>
                </a:r>
                <a:r>
                  <a:rPr lang="sl-SI" dirty="0" smtClean="0"/>
                  <a:t>izvedemo tako, da </a:t>
                </a:r>
                <a:r>
                  <a:rPr lang="sl-SI" dirty="0" err="1" smtClean="0"/>
                  <a:t>korenjenec</a:t>
                </a:r>
                <a:r>
                  <a:rPr lang="sl-SI" dirty="0" smtClean="0"/>
                  <a:t> zapišemo kot produkt vsaj dveh faktorjev tako, da je vsaj eden od njih popoln kvadrat – tega korenimo, ostalo pustimo pod korenom. Podobno velja tudi za kubični koren.</a:t>
                </a:r>
              </a:p>
              <a:p>
                <a:r>
                  <a:rPr lang="sl-SI" b="1" dirty="0" smtClean="0"/>
                  <a:t>Racionalizacija</a:t>
                </a:r>
                <a:r>
                  <a:rPr lang="sl-SI" dirty="0" smtClean="0"/>
                  <a:t> – postopek pri katerem iz imenovalca ulomka odpravimo koren (ulomek množimo s korenom v imenovalcu).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356351"/>
              </a:xfrm>
              <a:blipFill>
                <a:blip r:embed="rId2"/>
                <a:stretch>
                  <a:fillRect l="-1391" t="-959" r="-464" b="-10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3109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3 UREJENOST IN INTERVALI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8226"/>
                <a:ext cx="10717696" cy="512859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Urejenost realnih števil</a:t>
                </a:r>
              </a:p>
              <a:p>
                <a:r>
                  <a:rPr lang="sl-SI" dirty="0"/>
                  <a:t>Množica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 je linearno urejena z relacijo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&lt;/&gt;</m:t>
                    </m:r>
                  </m:oMath>
                </a14:m>
                <a:r>
                  <a:rPr lang="sl-SI" dirty="0" smtClean="0"/>
                  <a:t>: </a:t>
                </a:r>
              </a:p>
              <a:p>
                <a:r>
                  <a:rPr lang="sl-SI" dirty="0" smtClean="0"/>
                  <a:t>Lastnosti relacije:</a:t>
                </a:r>
              </a:p>
              <a:p>
                <a:pPr lvl="1"/>
                <a:r>
                  <a:rPr lang="sl-SI" dirty="0" smtClean="0"/>
                  <a:t>zakon </a:t>
                </a:r>
                <a:r>
                  <a:rPr lang="sl-SI" dirty="0"/>
                  <a:t>trihotomije: za poljubni realni števili </a:t>
                </a:r>
                <a:r>
                  <a:rPr lang="sl-SI" i="1" dirty="0"/>
                  <a:t>a</a:t>
                </a:r>
                <a:r>
                  <a:rPr lang="sl-SI" dirty="0"/>
                  <a:t> in </a:t>
                </a:r>
                <a:r>
                  <a:rPr lang="sl-SI" i="1" dirty="0"/>
                  <a:t>b</a:t>
                </a:r>
                <a:r>
                  <a:rPr lang="sl-SI" dirty="0"/>
                  <a:t> velja točno ena od naslednjih treh možnosti</a:t>
                </a:r>
                <a:r>
                  <a:rPr lang="sl-SI" dirty="0" smtClean="0"/>
                  <a:t>: ali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ali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ali </a:t>
                </a:r>
                <a:r>
                  <a:rPr lang="sl-SI" dirty="0"/>
                  <a:t>pa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</a:t>
                </a:r>
                <a:r>
                  <a:rPr lang="sl-SI" dirty="0"/>
                  <a:t>tranzitivnosti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/>
                  <a:t>č</a:t>
                </a:r>
                <a:r>
                  <a:rPr lang="sl-SI" dirty="0" smtClean="0"/>
                  <a:t>e </a:t>
                </a:r>
                <a:r>
                  <a:rPr lang="sl-SI" dirty="0"/>
                  <a:t>neenačbi prištejemo na obeh straneh isto število, se neenakost </a:t>
                </a:r>
                <a:r>
                  <a:rPr lang="sl-SI" dirty="0" smtClean="0"/>
                  <a:t>ohrani: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/>
                  <a:t>č</a:t>
                </a:r>
                <a:r>
                  <a:rPr lang="sl-SI" dirty="0" smtClean="0"/>
                  <a:t>e </a:t>
                </a:r>
                <a:r>
                  <a:rPr lang="sl-SI" dirty="0"/>
                  <a:t>neenačbo pomnožimo na obeh straneh z istim pozitivnim številom, se neenakost ohrani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&gt;0)⇒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/>
                  <a:t>č</a:t>
                </a:r>
                <a:r>
                  <a:rPr lang="sl-SI" dirty="0" smtClean="0"/>
                  <a:t>e </a:t>
                </a:r>
                <a:r>
                  <a:rPr lang="sl-SI" dirty="0"/>
                  <a:t>neenačbo pomnožimo na obeh straneh z istim negativnim številom, se neenačaj obrne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&lt;0)⇒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8226"/>
                <a:ext cx="10717696" cy="5128591"/>
              </a:xfrm>
              <a:blipFill>
                <a:blip r:embed="rId2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1108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40397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200" b="1" dirty="0" smtClean="0"/>
                  <a:t>Seštevanje</a:t>
                </a:r>
                <a:r>
                  <a:rPr lang="sl-SI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sl-SI" dirty="0" smtClean="0"/>
                  <a:t>poljubnima naravnima številoma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priredimo </a:t>
                </a:r>
                <a:r>
                  <a:rPr lang="sl-SI" b="1" dirty="0" smtClean="0"/>
                  <a:t>vsoto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 smtClean="0"/>
              </a:p>
              <a:p>
                <a:r>
                  <a:rPr lang="sl-SI" dirty="0" smtClean="0"/>
                  <a:t>Vsota naravnih števil je naravno število: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dirty="0" smtClean="0"/>
                  <a:t>zakon o zamenjavi (členov)/komutativnosti: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združevanju (členov)/asociativnosti: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r>
                  <a:rPr lang="sl-SI" sz="3200" b="1" dirty="0" smtClean="0"/>
                  <a:t>Množenje</a:t>
                </a:r>
                <a:endParaRPr lang="sl-SI" b="1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sl-SI" dirty="0" smtClean="0"/>
                  <a:t>poljubnima naravnima številoma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priredimo </a:t>
                </a:r>
                <a:r>
                  <a:rPr lang="sl-SI" b="1" dirty="0" smtClean="0"/>
                  <a:t>produkt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 smtClean="0"/>
              </a:p>
              <a:p>
                <a:r>
                  <a:rPr lang="sl-SI" dirty="0" smtClean="0"/>
                  <a:t>Produkt naravnih števil je naravno število: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zamenjavi (faktorjev)/komutativnosti: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združevanju (faktorjev)/asociativnosti: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razčlenjevanju/distributivnosti: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sl-SI" dirty="0"/>
                  <a:t>z</a:t>
                </a:r>
                <a:r>
                  <a:rPr lang="sl-SI" dirty="0" smtClean="0"/>
                  <a:t>akon o nevtralnem elementu: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403976"/>
              </a:xfrm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38475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65125"/>
                <a:ext cx="10823713" cy="6356349"/>
              </a:xfrm>
            </p:spPr>
            <p:txBody>
              <a:bodyPr anchor="ctr"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sl-SI" sz="3000" b="1" dirty="0">
                    <a:solidFill>
                      <a:prstClr val="black"/>
                    </a:solidFill>
                  </a:rPr>
                  <a:t>Intervali</a:t>
                </a:r>
              </a:p>
              <a:p>
                <a:r>
                  <a:rPr lang="sl-SI" b="1" dirty="0">
                    <a:solidFill>
                      <a:prstClr val="black"/>
                    </a:solidFill>
                  </a:rPr>
                  <a:t>Interval</a:t>
                </a:r>
                <a:r>
                  <a:rPr lang="sl-SI" dirty="0">
                    <a:solidFill>
                      <a:prstClr val="black"/>
                    </a:solidFill>
                  </a:rPr>
                  <a:t> je množica realnih števil, ki ležijo med dvema danima številoma. Glede na to, ali sta </a:t>
                </a:r>
                <a:r>
                  <a:rPr lang="sl-SI" dirty="0" smtClean="0">
                    <a:solidFill>
                      <a:prstClr val="black"/>
                    </a:solidFill>
                  </a:rPr>
                  <a:t>dani števili </a:t>
                </a:r>
                <a:r>
                  <a:rPr lang="sl-SI" dirty="0">
                    <a:solidFill>
                      <a:prstClr val="black"/>
                    </a:solidFill>
                  </a:rPr>
                  <a:t>vključeni v to množico ali ne, ločimo različne vrste intervalov:</a:t>
                </a:r>
              </a:p>
              <a:p>
                <a:pPr lvl="1"/>
                <a:r>
                  <a:rPr lang="sl-SI" b="1" dirty="0">
                    <a:solidFill>
                      <a:prstClr val="black"/>
                    </a:solidFill>
                  </a:rPr>
                  <a:t>zaprti interval</a:t>
                </a:r>
                <a:r>
                  <a:rPr lang="sl-SI" dirty="0">
                    <a:solidFill>
                      <a:prstClr val="black"/>
                    </a:solidFill>
                  </a:rPr>
                  <a:t> – krajišči mu pripadata: </a:t>
                </a:r>
                <a14:m>
                  <m:oMath xmlns:m="http://schemas.openxmlformats.org/officeDocument/2006/math"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]={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sl-SI" b="1" dirty="0">
                    <a:solidFill>
                      <a:prstClr val="black"/>
                    </a:solidFill>
                  </a:rPr>
                  <a:t>odprti interval</a:t>
                </a:r>
                <a:r>
                  <a:rPr lang="sl-SI" dirty="0">
                    <a:solidFill>
                      <a:prstClr val="black"/>
                    </a:solidFill>
                  </a:rPr>
                  <a:t> – krajišči mu ne pripadata: </a:t>
                </a:r>
                <a14:m>
                  <m:oMath xmlns:m="http://schemas.openxmlformats.org/officeDocument/2006/math"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dirty="0">
                  <a:solidFill>
                    <a:prstClr val="black"/>
                  </a:solidFill>
                </a:endParaRPr>
              </a:p>
              <a:p>
                <a:pPr lvl="1"/>
                <a:r>
                  <a:rPr lang="sl-SI" b="1" dirty="0">
                    <a:solidFill>
                      <a:prstClr val="black"/>
                    </a:solidFill>
                  </a:rPr>
                  <a:t>polodprti/polzaprti interval</a:t>
                </a:r>
                <a:r>
                  <a:rPr lang="sl-SI" dirty="0">
                    <a:solidFill>
                      <a:prstClr val="black"/>
                    </a:solidFill>
                  </a:rPr>
                  <a:t> – pripada mu samo eno krajišče: </a:t>
                </a:r>
                <a14:m>
                  <m:oMath xmlns:m="http://schemas.openxmlformats.org/officeDocument/2006/math"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sl-SI" dirty="0">
                    <a:solidFill>
                      <a:prstClr val="black"/>
                    </a:solidFill>
                  </a:rPr>
                  <a:t>ali </a:t>
                </a:r>
                <a14:m>
                  <m:oMath xmlns:m="http://schemas.openxmlformats.org/officeDocument/2006/math"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]={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dirty="0" smtClean="0"/>
              </a:p>
              <a:p>
                <a:r>
                  <a:rPr lang="sl-SI" dirty="0" smtClean="0"/>
                  <a:t>Oznake </a:t>
                </a:r>
                <a:r>
                  <a:rPr lang="sl-SI" dirty="0"/>
                  <a:t>intervalov posplošimo tudi na primere, ko se eno od krajišč (ali celo obe) odmakne v neskončnost. Takim intervalom pravimo </a:t>
                </a:r>
                <a:r>
                  <a:rPr lang="sl-SI" b="1" dirty="0"/>
                  <a:t>neskončni intervali</a:t>
                </a:r>
                <a:r>
                  <a:rPr lang="sl-SI" dirty="0"/>
                  <a:t>. Ločimo več primerov</a:t>
                </a:r>
                <a:r>
                  <a:rPr lang="sl-SI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sl-SI" sz="26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)={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6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)={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]={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sl-SI" sz="26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)={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sl-SI" sz="26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sz="26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sz="2200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65125"/>
                <a:ext cx="10823713" cy="6356349"/>
              </a:xfrm>
              <a:blipFill>
                <a:blip r:embed="rId2"/>
                <a:stretch>
                  <a:fillRect l="-1295" t="-1438" r="-16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50</a:t>
            </a:fld>
            <a:endParaRPr lang="sl-SI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12" y="3527425"/>
            <a:ext cx="2705100" cy="291465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44" y="109538"/>
            <a:ext cx="23526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3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4 ABSOLUTNA VREDNOST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8900"/>
                <a:ext cx="10515600" cy="4997450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Absolutna vrednost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realnega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, če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nenegativno, če pa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negativno, je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trikotniška neenakost</a:t>
                </a:r>
              </a:p>
              <a:p>
                <a:r>
                  <a:rPr lang="sl-SI" dirty="0" smtClean="0"/>
                  <a:t>Geometrijsko pomeni absolutna vrednost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njegovo oddaljenost na številski premici od števila 0/izhodišča.</a:t>
                </a:r>
              </a:p>
              <a:p>
                <a:r>
                  <a:rPr lang="sl-SI" dirty="0" smtClean="0"/>
                  <a:t>Razdalja med številoma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na številski premici je enaka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8900"/>
                <a:ext cx="10515600" cy="4997450"/>
              </a:xfrm>
              <a:blipFill>
                <a:blip r:embed="rId2"/>
                <a:stretch>
                  <a:fillRect l="-1043" t="-244" b="-122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9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5 PRIBLIŽKI IN NAPAKE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Absolutna napaka (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je enaka absolutni vrednosti razlike med približkom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natančno vrednostjo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sl-SI" dirty="0" smtClean="0"/>
                  <a:t>. Z njo izražamo absolutni meji, znotraj katerih verjetno leži prava vrednost merjene količine.</a:t>
                </a:r>
              </a:p>
              <a:p>
                <a:r>
                  <a:rPr lang="sl-SI" b="1" dirty="0" smtClean="0"/>
                  <a:t>Relativna napaka (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je količnik med absolutno napako in natančno vrednostjo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sl-SI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 smtClean="0"/>
                  <a:t>. Z </a:t>
                </a:r>
                <a:r>
                  <a:rPr lang="sl-SI" dirty="0"/>
                  <a:t>njo podamo natančnost meritve. Manjša je, bolj je meritev natančna. Relativna napaka nima enote in jo običajno izrazimo v odstotkih.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2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3234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 LINEARNA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7699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1 PRAVOKOTNI KOORDINATNI SISTEM V RAVNINI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Koordinatne osi</a:t>
                </a:r>
              </a:p>
              <a:p>
                <a:r>
                  <a:rPr lang="sl-SI" b="1" dirty="0" smtClean="0"/>
                  <a:t>Pravokotni/kartezični koordinatni sistem </a:t>
                </a:r>
                <a:r>
                  <a:rPr lang="sl-SI" dirty="0" smtClean="0"/>
                  <a:t>določata dve pravokotni številski premici, na katerih so upodobljena realna števila. Ti dve premici imenujemo </a:t>
                </a:r>
                <a:r>
                  <a:rPr lang="sl-SI" b="1" dirty="0" smtClean="0"/>
                  <a:t>koordinatni osi</a:t>
                </a:r>
                <a:r>
                  <a:rPr lang="sl-SI" dirty="0" smtClean="0"/>
                  <a:t>. Običajno je vodoravna </a:t>
                </a:r>
                <a:r>
                  <a:rPr lang="sl-SI" b="1" dirty="0" smtClean="0"/>
                  <a:t>abscisna os </a:t>
                </a:r>
                <a:r>
                  <a:rPr lang="sl-SI" dirty="0" smtClean="0"/>
                  <a:t>(os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) in navpična </a:t>
                </a:r>
                <a:r>
                  <a:rPr lang="sl-SI" b="1" dirty="0" smtClean="0"/>
                  <a:t>ordinatna os </a:t>
                </a:r>
                <a:r>
                  <a:rPr lang="sl-SI" dirty="0" smtClean="0"/>
                  <a:t>(os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). Presečišče osi je </a:t>
                </a:r>
                <a:r>
                  <a:rPr lang="sl-SI" b="1" dirty="0" smtClean="0"/>
                  <a:t>koordinatno izhodišče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8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54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07" y="4001294"/>
            <a:ext cx="3169993" cy="24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3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r>
              <a:rPr lang="sl-SI" dirty="0"/>
              <a:t>Abscisna os razdeli ravnino na dva dela, to je </a:t>
            </a:r>
            <a:r>
              <a:rPr lang="sl-SI" b="1" dirty="0"/>
              <a:t>zgornjo </a:t>
            </a:r>
            <a:r>
              <a:rPr lang="sl-SI" dirty="0"/>
              <a:t>in</a:t>
            </a:r>
            <a:r>
              <a:rPr lang="sl-SI" b="1" dirty="0"/>
              <a:t> spodnjo polravnino</a:t>
            </a:r>
            <a:r>
              <a:rPr lang="sl-SI" dirty="0"/>
              <a:t>. O</a:t>
            </a:r>
            <a:r>
              <a:rPr lang="sl-SI" dirty="0" smtClean="0"/>
              <a:t>rdinatna </a:t>
            </a:r>
            <a:r>
              <a:rPr lang="sl-SI" dirty="0"/>
              <a:t>os </a:t>
            </a:r>
            <a:r>
              <a:rPr lang="sl-SI" dirty="0" smtClean="0"/>
              <a:t>pa razdeli ravnino na </a:t>
            </a:r>
            <a:r>
              <a:rPr lang="sl-SI" b="1" dirty="0"/>
              <a:t>levo </a:t>
            </a:r>
            <a:r>
              <a:rPr lang="sl-SI" dirty="0"/>
              <a:t>in</a:t>
            </a:r>
            <a:r>
              <a:rPr lang="sl-SI" b="1" dirty="0"/>
              <a:t> desno polravnino</a:t>
            </a:r>
            <a:r>
              <a:rPr lang="sl-SI" dirty="0"/>
              <a:t>. </a:t>
            </a:r>
            <a:endParaRPr lang="sl-SI" dirty="0" smtClean="0"/>
          </a:p>
          <a:p>
            <a:pPr marL="457200" lvl="1" indent="0">
              <a:buNone/>
            </a:pPr>
            <a:endParaRPr lang="sl-SI" dirty="0" smtClean="0"/>
          </a:p>
          <a:p>
            <a:pPr marL="457200" lvl="1" indent="0">
              <a:buNone/>
            </a:pPr>
            <a:endParaRPr lang="sl-SI" dirty="0" smtClean="0"/>
          </a:p>
          <a:p>
            <a:pPr marL="457200" lvl="1" indent="0">
              <a:buNone/>
            </a:pPr>
            <a:endParaRPr lang="sl-SI" dirty="0" smtClean="0"/>
          </a:p>
          <a:p>
            <a:pPr marL="0" indent="0">
              <a:buNone/>
            </a:pPr>
            <a:endParaRPr lang="sl-SI" dirty="0"/>
          </a:p>
          <a:p>
            <a:r>
              <a:rPr lang="sl-SI" dirty="0"/>
              <a:t>Obe koordinatni osi skupaj pa razdelita ravnino na štiri dele. Te imenujemo </a:t>
            </a:r>
            <a:r>
              <a:rPr lang="sl-SI" b="1" dirty="0"/>
              <a:t>kvadranti</a:t>
            </a:r>
            <a:r>
              <a:rPr lang="sl-SI" dirty="0"/>
              <a:t>. Prvi kvadrant leži desno zgoraj, potem pa jih številčimo v nasprotni smeri vrtenja kazalcev na uri. 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55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87" y="1151065"/>
            <a:ext cx="2747604" cy="2119979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52" y="1151065"/>
            <a:ext cx="2740631" cy="2119979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88" y="4603093"/>
            <a:ext cx="2747604" cy="21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3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1245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Koordinate točke</a:t>
                </a:r>
              </a:p>
              <a:p>
                <a:r>
                  <a:rPr lang="sl-SI" dirty="0" smtClean="0"/>
                  <a:t>Poljubni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ravnine je prirejen točno en par realnih števil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sl-SI" dirty="0" smtClean="0"/>
                  <a:t>. Imenujemo ju </a:t>
                </a:r>
                <a:r>
                  <a:rPr lang="sl-SI" b="1" dirty="0" smtClean="0"/>
                  <a:t>koordinati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in pišemo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Prva koordinata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abscisa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(oddaljenost od ordinatne osi), druga koordinata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ordinata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(oddaljenost od abscisne osi).</a:t>
                </a:r>
              </a:p>
              <a:p>
                <a:r>
                  <a:rPr lang="sl-SI" dirty="0" smtClean="0"/>
                  <a:t>Poljubnemu paru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realnih števil je prirejena natančno ena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v ravnini.</a:t>
                </a:r>
              </a:p>
              <a:p>
                <a:r>
                  <a:rPr lang="sl-SI" dirty="0" smtClean="0"/>
                  <a:t>Kartezična ravnina (ravnina koordinatnega sistema) je enaka kartezičnemu produktu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b="0" i="0" dirty="0" smtClean="0">
                    <a:ea typeface="Cambria Math" panose="02040503050406030204" pitchFamily="18" charset="0"/>
                  </a:rPr>
                  <a:t>oziroma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Velikosti koordinat v odnosu lege v koordinatnem sistemu:</a:t>
                </a:r>
              </a:p>
              <a:p>
                <a:pPr lvl="1"/>
                <a:r>
                  <a:rPr lang="sl-SI" dirty="0" smtClean="0"/>
                  <a:t>I. kvadrant: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II. kvadrant: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&lt;0,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III. kvadrant: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IV. Kvadrant: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124575"/>
              </a:xfrm>
              <a:blipFill>
                <a:blip r:embed="rId2"/>
                <a:stretch>
                  <a:fillRect l="-1391" t="-1990" r="-464" b="-79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56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5" y="3048072"/>
            <a:ext cx="2352675" cy="34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60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1245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Množice točk v ravnini</a:t>
                </a:r>
              </a:p>
              <a:p>
                <a:r>
                  <a:rPr lang="sl-SI" b="1" dirty="0" smtClean="0"/>
                  <a:t>Premice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i="1" dirty="0"/>
                  <a:t>vzporedne eni od koordinatnih </a:t>
                </a:r>
                <a:r>
                  <a:rPr lang="sl-SI" i="1" dirty="0" smtClean="0"/>
                  <a:t>osi</a:t>
                </a:r>
                <a:r>
                  <a:rPr lang="sl-SI" dirty="0" smtClean="0"/>
                  <a:t>: ena koordinata je konstantna – oddaljenost premice od osi; druga koordinata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i="1" dirty="0"/>
                  <a:t>e</a:t>
                </a:r>
                <a:r>
                  <a:rPr lang="sl-SI" i="1" dirty="0" smtClean="0"/>
                  <a:t>nako oddaljene od obeh koordinatnih osi – simetrali sodih in lihih kvadrantov</a:t>
                </a:r>
                <a:r>
                  <a:rPr lang="sl-SI" dirty="0" smtClean="0"/>
                  <a:t>: obe koordinati enaki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) oziroma nasprotni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) – razpolavljata I. in III. oziroma II. in IV. kvadrant</a:t>
                </a:r>
              </a:p>
              <a:p>
                <a:r>
                  <a:rPr lang="sl-SI" b="1" dirty="0" smtClean="0"/>
                  <a:t>Polravnine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/>
                  <a:t>m</a:t>
                </a:r>
                <a:r>
                  <a:rPr lang="sl-SI" dirty="0" smtClean="0"/>
                  <a:t>nožice točk omejene s premico, ki je lahko vsebovana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/≥</m:t>
                    </m:r>
                  </m:oMath>
                </a14:m>
                <a:r>
                  <a:rPr lang="sl-SI" dirty="0" smtClean="0"/>
                  <a:t>) ali pa ne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/&gt;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r>
                  <a:rPr lang="sl-SI" b="1" dirty="0" smtClean="0"/>
                  <a:t>Pasovi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/>
                  <a:t>m</a:t>
                </a:r>
                <a:r>
                  <a:rPr lang="sl-SI" dirty="0" smtClean="0"/>
                  <a:t>nožice točk omejene z dvema vzporednima premicama, ki sta lahko vsebovani</a:t>
                </a:r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≤/≥</m:t>
                    </m:r>
                  </m:oMath>
                </a14:m>
                <a:r>
                  <a:rPr lang="sl-SI" dirty="0"/>
                  <a:t>)</a:t>
                </a:r>
                <a:r>
                  <a:rPr lang="sl-SI" dirty="0" smtClean="0"/>
                  <a:t> ali ne </a:t>
                </a:r>
                <a:r>
                  <a:rPr lang="sl-SI" dirty="0"/>
                  <a:t>(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&lt;/&gt;</m:t>
                    </m:r>
                  </m:oMath>
                </a14:m>
                <a:r>
                  <a:rPr lang="sl-SI" dirty="0"/>
                  <a:t>)</a:t>
                </a:r>
                <a:r>
                  <a:rPr lang="sl-SI" dirty="0" smtClean="0"/>
                  <a:t> – omejenost glede na eno koordinato</a:t>
                </a:r>
              </a:p>
              <a:p>
                <a:r>
                  <a:rPr lang="sl-SI" b="1" dirty="0" smtClean="0"/>
                  <a:t>Ostala omejena območja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 smtClean="0"/>
                  <a:t>množice točk omejene s pogoji za obe koordinati;</a:t>
                </a:r>
              </a:p>
              <a:p>
                <a:pPr lvl="1"/>
                <a:r>
                  <a:rPr lang="sl-SI" dirty="0"/>
                  <a:t>t</a:t>
                </a:r>
                <a:r>
                  <a:rPr lang="sl-SI" dirty="0" smtClean="0"/>
                  <a:t>udi prikaz kot kartezični produkt dveh podmnožic realnih števil/intervalov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124575"/>
              </a:xfrm>
              <a:blipFill>
                <a:blip r:embed="rId2"/>
                <a:stretch>
                  <a:fillRect l="-1391" r="-7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57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365124"/>
            <a:ext cx="38481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4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2 RAZDALJA MED DVEMA TOČKAMA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Razdalja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med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točkama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je: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Razdaljo med točkama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pogosto označujemo kot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)=0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trikotniška neenakost (enaka če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sl-SI" dirty="0" smtClean="0"/>
                  <a:t> leži 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r>
                  <a:rPr lang="sl-SI" b="1" dirty="0" smtClean="0"/>
                  <a:t>Razpolovišče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b="1" dirty="0" smtClean="0"/>
                  <a:t> daljice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s krajiščema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je: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58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5"/>
          <a:stretch/>
        </p:blipFill>
        <p:spPr>
          <a:xfrm>
            <a:off x="9982200" y="1690688"/>
            <a:ext cx="3362325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2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3 PLOŠČINA IN ORIENTACIJA TRIKOTNIKA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604500" cy="5067300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Trikotnik</a:t>
                </a:r>
                <a:r>
                  <a:rPr lang="sl-SI" dirty="0" smtClean="0"/>
                  <a:t> definirajo tri točke, ki ne ležijo na isti premici (</a:t>
                </a:r>
                <a:r>
                  <a:rPr lang="sl-SI" b="1" dirty="0" err="1" smtClean="0"/>
                  <a:t>nekolinearne</a:t>
                </a:r>
                <a:r>
                  <a:rPr lang="sl-SI" dirty="0" smtClean="0"/>
                  <a:t>).</a:t>
                </a:r>
              </a:p>
              <a:p>
                <a:r>
                  <a:rPr lang="sl-SI" dirty="0" smtClean="0"/>
                  <a:t>Trikotnik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pozitivno orientiran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), če si sledijo oglišča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sl-SI" dirty="0" smtClean="0"/>
                  <a:t> v nasprotni smeri gibanja urinega kazalca. Če si oglišča sledijo v smeri gibanja urinega kazalca, je trikotnik </a:t>
                </a:r>
                <a:r>
                  <a:rPr lang="sl-SI" b="1" dirty="0" smtClean="0"/>
                  <a:t>negativno orientiran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b="1" dirty="0" smtClean="0"/>
                  <a:t>Ploščina</a:t>
                </a:r>
                <a:r>
                  <a:rPr lang="sl-SI" dirty="0" smtClean="0"/>
                  <a:t> S trikotnika z oglišči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in C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je: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sl-SI" i="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sl-SI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sl-SI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sl-SI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sl-SI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l-SI" i="0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ctrlPr>
                            <a:rPr lang="sl-SI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sl-SI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sl-SI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sl-SI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sl-SI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Izraz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sl-SI" dirty="0" smtClean="0"/>
                  <a:t> predstavlja </a:t>
                </a:r>
                <a:r>
                  <a:rPr lang="sl-SI" b="1" dirty="0" smtClean="0"/>
                  <a:t>determinanto</a:t>
                </a:r>
                <a:r>
                  <a:rPr lang="sl-SI" dirty="0" smtClean="0"/>
                  <a:t>. Trikotnik je pozitivno orientiran natanko takrat, ko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 smtClean="0"/>
                  <a:t> in negativno orientiran, ko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 smtClean="0"/>
                  <a:t>.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, ležijo točke na isti premici (so </a:t>
                </a:r>
                <a:r>
                  <a:rPr lang="sl-SI" b="1" dirty="0" err="1" smtClean="0"/>
                  <a:t>kolinearne</a:t>
                </a:r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604500" cy="5067300"/>
              </a:xfrm>
              <a:blipFill>
                <a:blip r:embed="rId2"/>
                <a:stretch>
                  <a:fillRect l="-1035" r="-575" b="-12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59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0" y="-357187"/>
            <a:ext cx="4457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6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2 CELA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Množica celih števil: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…,−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dirty="0" smtClean="0"/>
                  <a:t>Množica celih števil je definirana kot unija treh množic:</a:t>
                </a:r>
              </a:p>
              <a:p>
                <a:pPr lvl="1"/>
                <a:r>
                  <a:rPr lang="sl-SI" dirty="0"/>
                  <a:t>m</a:t>
                </a:r>
                <a:r>
                  <a:rPr lang="sl-SI" dirty="0" smtClean="0"/>
                  <a:t>nožica </a:t>
                </a:r>
                <a:r>
                  <a:rPr lang="sl-SI" b="1" dirty="0" smtClean="0"/>
                  <a:t>pozitivnih celih števil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– naravna števila;</a:t>
                </a:r>
              </a:p>
              <a:p>
                <a:pPr lvl="1"/>
                <a:r>
                  <a:rPr lang="sl-SI" b="1" dirty="0"/>
                  <a:t>š</a:t>
                </a:r>
                <a:r>
                  <a:rPr lang="sl-SI" b="1" dirty="0" smtClean="0"/>
                  <a:t>tevilo 0</a:t>
                </a:r>
                <a:r>
                  <a:rPr lang="sl-SI" dirty="0"/>
                  <a:t> </a:t>
                </a:r>
                <a:r>
                  <a:rPr lang="sl-SI" dirty="0" smtClean="0"/>
                  <a:t>in</a:t>
                </a:r>
              </a:p>
              <a:p>
                <a:pPr lvl="1"/>
                <a:r>
                  <a:rPr lang="sl-SI" dirty="0"/>
                  <a:t>m</a:t>
                </a:r>
                <a:r>
                  <a:rPr lang="sl-SI" dirty="0" smtClean="0"/>
                  <a:t>nožica </a:t>
                </a:r>
                <a:r>
                  <a:rPr lang="sl-SI" b="1" dirty="0" smtClean="0"/>
                  <a:t>negativnih celih števil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sl-SI" b="1" dirty="0" smtClean="0"/>
                  <a:t>) </a:t>
                </a:r>
                <a:r>
                  <a:rPr lang="sl-SI" dirty="0" smtClean="0"/>
                  <a:t>– nasprotna števila vseh naravnih števil.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Nasprotno število </a:t>
                </a:r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Poleg seštevanja in množenja je kot notranja operacija množice celih števil definirano še </a:t>
                </a:r>
                <a:r>
                  <a:rPr lang="sl-SI" b="1" dirty="0" smtClean="0"/>
                  <a:t>odštevanje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63726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4 REALNA FUNKCIJA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Preslikava</a:t>
                </a:r>
              </a:p>
              <a:p>
                <a:r>
                  <a:rPr lang="sl-SI" dirty="0"/>
                  <a:t>Naj bosta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neprazni množici. </a:t>
                </a:r>
                <a:r>
                  <a:rPr lang="sl-SI" b="1" dirty="0"/>
                  <a:t>Preslikava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sl-SI" dirty="0"/>
                  <a:t> je predpis (navodilo, formula), ki </a:t>
                </a:r>
                <a:r>
                  <a:rPr lang="sl-SI" b="1" dirty="0"/>
                  <a:t>vsakemu</a:t>
                </a:r>
                <a:r>
                  <a:rPr lang="sl-SI" dirty="0"/>
                  <a:t> elementu iz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 priredi </a:t>
                </a:r>
                <a:r>
                  <a:rPr lang="sl-SI" b="1" dirty="0"/>
                  <a:t>natanko en</a:t>
                </a:r>
                <a:r>
                  <a:rPr lang="sl-SI" dirty="0"/>
                  <a:t> element iz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. Zapišemo: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sl-SI" dirty="0" smtClean="0"/>
              </a:p>
              <a:p>
                <a:r>
                  <a:rPr lang="sl-SI" dirty="0"/>
                  <a:t>Preslikavo lahko podamo na različne </a:t>
                </a:r>
                <a:r>
                  <a:rPr lang="sl-SI" dirty="0" smtClean="0"/>
                  <a:t>načine: z </a:t>
                </a:r>
                <a:r>
                  <a:rPr lang="sl-SI" b="1" dirty="0" smtClean="0"/>
                  <a:t>diagramom </a:t>
                </a:r>
                <a:r>
                  <a:rPr lang="sl-SI" b="1" dirty="0"/>
                  <a:t>s </a:t>
                </a:r>
                <a:r>
                  <a:rPr lang="sl-SI" b="1" dirty="0" smtClean="0"/>
                  <a:t>puščicami</a:t>
                </a:r>
                <a:r>
                  <a:rPr lang="sl-SI" dirty="0"/>
                  <a:t> </a:t>
                </a:r>
                <a:r>
                  <a:rPr lang="sl-SI" dirty="0" smtClean="0"/>
                  <a:t>ali z</a:t>
                </a:r>
                <a:r>
                  <a:rPr lang="sl-SI" b="1" dirty="0" smtClean="0"/>
                  <a:t> </a:t>
                </a:r>
                <a:r>
                  <a:rPr lang="sl-SI" b="1" dirty="0"/>
                  <a:t>besednim opisom</a:t>
                </a:r>
                <a:r>
                  <a:rPr lang="sl-SI" b="1" dirty="0" smtClean="0"/>
                  <a:t>.</a:t>
                </a:r>
              </a:p>
              <a:p>
                <a:r>
                  <a:rPr lang="sl-SI" dirty="0"/>
                  <a:t>Elemente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originali</a:t>
                </a:r>
                <a:r>
                  <a:rPr lang="sl-SI" dirty="0"/>
                  <a:t> preslikave</a:t>
                </a:r>
                <a:r>
                  <a:rPr lang="sl-SI" dirty="0" smtClean="0"/>
                  <a:t>. Če </a:t>
                </a:r>
                <a:r>
                  <a:rPr lang="sl-SI" dirty="0"/>
                  <a:t>elementu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priredimo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, potem je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/>
                  <a:t>slika elementa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l-SI" dirty="0"/>
                  <a:t>. Zapišemo: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391" t="-2601" r="-87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60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6" y="5143501"/>
            <a:ext cx="2455492" cy="14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89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799"/>
                <a:ext cx="10515600" cy="64166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Funkcija</a:t>
                </a:r>
              </a:p>
              <a:p>
                <a:r>
                  <a:rPr lang="sl-SI" b="1" dirty="0" smtClean="0"/>
                  <a:t>Funkcija</a:t>
                </a:r>
                <a:r>
                  <a:rPr lang="sl-SI" dirty="0" smtClean="0"/>
                  <a:t> </a:t>
                </a:r>
                <a:r>
                  <a:rPr lang="sl-SI" dirty="0"/>
                  <a:t>je </a:t>
                </a:r>
                <a:r>
                  <a:rPr lang="sl-SI" dirty="0" smtClean="0"/>
                  <a:t>preslikava/transformacija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med številskima množicama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sl-SI" dirty="0" smtClean="0"/>
                  <a:t> (slika) je </a:t>
                </a:r>
                <a:r>
                  <a:rPr lang="sl-SI" b="1" dirty="0"/>
                  <a:t>funkcijska vrednost</a:t>
                </a:r>
                <a:r>
                  <a:rPr lang="sl-SI" dirty="0"/>
                  <a:t> števila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l-SI" dirty="0" smtClean="0"/>
                  <a:t> (original), </a:t>
                </a:r>
                <a:r>
                  <a:rPr lang="sl-SI" dirty="0"/>
                  <a:t>če se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preslika v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. Zapis: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i="1" dirty="0" smtClean="0">
                    <a:latin typeface="MathJax_Math"/>
                  </a:rPr>
                  <a:t> </a:t>
                </a:r>
                <a:r>
                  <a:rPr lang="sl-SI" dirty="0" smtClean="0">
                    <a:latin typeface="MathJax_Main"/>
                  </a:rPr>
                  <a:t>ali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Množica, ki jo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preslikuje, se imenuje </a:t>
                </a:r>
                <a:r>
                  <a:rPr lang="sl-SI" b="1" dirty="0" smtClean="0"/>
                  <a:t>definicijsko območje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sl-SI" dirty="0" smtClean="0"/>
                  <a:t>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 smtClean="0"/>
                  <a:t>.</a:t>
                </a:r>
                <a:r>
                  <a:rPr lang="sl-SI" dirty="0" smtClean="0"/>
                  <a:t> Množico vseh slik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zaloga vrednosti </a:t>
                </a:r>
                <a:r>
                  <a:rPr lang="sl-SI" dirty="0" smtClean="0"/>
                  <a:t>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/>
                  <a:t>Funkcija realne spremenljivke</a:t>
                </a:r>
                <a:r>
                  <a:rPr lang="sl-SI" dirty="0"/>
                  <a:t> je funkcija, ki ima za podatke samo realna </a:t>
                </a:r>
                <a:r>
                  <a:rPr lang="sl-SI" dirty="0" smtClean="0"/>
                  <a:t>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  <a:r>
                  <a:rPr lang="sl-SI" b="1" dirty="0" smtClean="0"/>
                  <a:t>Realna </a:t>
                </a:r>
                <a:r>
                  <a:rPr lang="sl-SI" b="1" dirty="0"/>
                  <a:t>funkcija</a:t>
                </a:r>
                <a:r>
                  <a:rPr lang="sl-SI" dirty="0"/>
                  <a:t> je funkcija, ki ima za funkcijske </a:t>
                </a:r>
                <a:r>
                  <a:rPr lang="sl-SI" dirty="0" smtClean="0"/>
                  <a:t>vrednosti </a:t>
                </a:r>
                <a:r>
                  <a:rPr lang="sl-SI" dirty="0"/>
                  <a:t>vedno samo realna </a:t>
                </a:r>
                <a:r>
                  <a:rPr lang="sl-SI" dirty="0" smtClean="0"/>
                  <a:t>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  <a:endParaRPr lang="sl-SI" dirty="0" smtClean="0"/>
              </a:p>
              <a:p>
                <a:r>
                  <a:rPr lang="sl-SI" dirty="0" smtClean="0"/>
                  <a:t>Funkcijo </a:t>
                </a:r>
                <a:r>
                  <a:rPr lang="sl-SI" dirty="0"/>
                  <a:t>lahko podamo na različne načine: </a:t>
                </a:r>
                <a:r>
                  <a:rPr lang="sl-SI" b="1" dirty="0"/>
                  <a:t>s predpisom</a:t>
                </a:r>
                <a:r>
                  <a:rPr lang="sl-SI" b="1" dirty="0" smtClean="0"/>
                  <a:t>, s puščičnim diagramom, </a:t>
                </a:r>
                <a:r>
                  <a:rPr lang="sl-SI" b="1" dirty="0"/>
                  <a:t>s </a:t>
                </a:r>
                <a:r>
                  <a:rPr lang="sl-SI" b="1" dirty="0" smtClean="0"/>
                  <a:t>preglednico </a:t>
                </a:r>
                <a:r>
                  <a:rPr lang="sl-SI" dirty="0"/>
                  <a:t>ali</a:t>
                </a:r>
                <a:r>
                  <a:rPr lang="sl-SI" b="1" dirty="0"/>
                  <a:t> </a:t>
                </a:r>
                <a:r>
                  <a:rPr lang="sl-SI" b="1" dirty="0" smtClean="0"/>
                  <a:t>grafično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Neodvisno </a:t>
                </a:r>
                <a:r>
                  <a:rPr lang="sl-SI" dirty="0"/>
                  <a:t>spremenljivko po navadi označimo z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dirty="0"/>
                  <a:t>, od nje odvisno pa z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lahko pa tudi z drugimi </a:t>
                </a:r>
                <a:r>
                  <a:rPr lang="sl-SI" dirty="0" smtClean="0"/>
                  <a:t>črkami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sl-SI" dirty="0" smtClean="0"/>
                  <a:t>).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799"/>
                <a:ext cx="10515600" cy="6416675"/>
              </a:xfrm>
              <a:blipFill>
                <a:blip r:embed="rId2"/>
                <a:stretch>
                  <a:fillRect l="-1391" t="-95" r="-1391" b="-38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74431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799"/>
                <a:ext cx="10515600" cy="64166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Ničle, poli, asimptote</a:t>
                </a:r>
              </a:p>
              <a:p>
                <a:r>
                  <a:rPr lang="sl-SI" b="1" dirty="0"/>
                  <a:t>Ničla</a:t>
                </a:r>
                <a:r>
                  <a:rPr lang="sl-SI" dirty="0"/>
                  <a:t>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, za katero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sl-SI" dirty="0" smtClean="0"/>
                  <a:t>. V </a:t>
                </a:r>
                <a:r>
                  <a:rPr lang="sl-SI" dirty="0"/>
                  <a:t>ničlah graf funkcije seka abscisno </a:t>
                </a:r>
                <a:r>
                  <a:rPr lang="sl-SI" dirty="0" smtClean="0"/>
                  <a:t>os. V ničlah funkcija lahko spremeni predznak.</a:t>
                </a:r>
              </a:p>
              <a:p>
                <a:r>
                  <a:rPr lang="sl-SI" b="1" dirty="0" smtClean="0"/>
                  <a:t>Odsek </a:t>
                </a:r>
                <a:r>
                  <a:rPr lang="sl-SI" b="1" dirty="0"/>
                  <a:t>na ordinatni </a:t>
                </a:r>
                <a:r>
                  <a:rPr lang="sl-SI" b="1" dirty="0" smtClean="0"/>
                  <a:t>osi/začetno vrednost</a:t>
                </a:r>
                <a:r>
                  <a:rPr lang="sl-SI" dirty="0" smtClean="0"/>
                  <a:t> </a:t>
                </a:r>
                <a:r>
                  <a:rPr lang="sl-SI" dirty="0"/>
                  <a:t>dobimo tako, da v enačbo funkcije vstavimo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. Dobljena </a:t>
                </a:r>
                <a:r>
                  <a:rPr lang="sl-SI" dirty="0"/>
                  <a:t>vrednost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sl-SI" dirty="0"/>
                  <a:t> nam pove, kje graf </a:t>
                </a:r>
                <a:r>
                  <a:rPr lang="sl-SI" dirty="0" smtClean="0"/>
                  <a:t>funkcije </a:t>
                </a:r>
                <a:r>
                  <a:rPr lang="sl-SI" dirty="0"/>
                  <a:t>seka ordinatno os. </a:t>
                </a:r>
                <a:endParaRPr lang="sl-SI" dirty="0" smtClean="0"/>
              </a:p>
              <a:p>
                <a:r>
                  <a:rPr lang="sl-SI" b="1" dirty="0" smtClean="0"/>
                  <a:t>Asimptota</a:t>
                </a:r>
                <a:r>
                  <a:rPr lang="sl-SI" dirty="0" smtClean="0"/>
                  <a:t> </a:t>
                </a:r>
                <a:r>
                  <a:rPr lang="sl-SI" dirty="0"/>
                  <a:t>funkcije je premica, ki se ji graf funkcije približuje, ko se oddaljujemo od izhodišča koordinatnega sistema. </a:t>
                </a:r>
                <a:endParaRPr lang="sl-SI" dirty="0" smtClean="0"/>
              </a:p>
              <a:p>
                <a:r>
                  <a:rPr lang="sl-SI" b="1" dirty="0" smtClean="0"/>
                  <a:t>Pol</a:t>
                </a:r>
                <a:r>
                  <a:rPr lang="sl-SI" dirty="0" smtClean="0"/>
                  <a:t> </a:t>
                </a:r>
                <a:r>
                  <a:rPr lang="sl-SI" dirty="0"/>
                  <a:t>funkcije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kjer vrednost funkcije ni definirana, v bližnji okolici pa vrednost funkcije narašča ali pada čez vse meje (proti plus ali minus neskončno</a:t>
                </a:r>
                <a:r>
                  <a:rPr lang="sl-SI" dirty="0" smtClean="0"/>
                  <a:t>). V </a:t>
                </a:r>
                <a:r>
                  <a:rPr lang="sl-SI" dirty="0"/>
                  <a:t>okolici pola se graf funkcije približuje navpični asimptoti.</a:t>
                </a:r>
                <a:r>
                  <a:rPr lang="sl-SI" b="1" dirty="0" smtClean="0"/>
                  <a:t> </a:t>
                </a: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799"/>
                <a:ext cx="10515600" cy="6416675"/>
              </a:xfrm>
              <a:blipFill>
                <a:blip r:embed="rId2"/>
                <a:stretch>
                  <a:fillRect l="-1391" r="-144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62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60056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1801"/>
                <a:ext cx="10515600" cy="5924549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Naraščanje in padanje</a:t>
                </a:r>
              </a:p>
              <a:p>
                <a:r>
                  <a:rPr lang="sl-SI" dirty="0" smtClean="0"/>
                  <a:t>Funkcija </a:t>
                </a:r>
                <a:r>
                  <a:rPr lang="sl-SI" b="1" dirty="0"/>
                  <a:t>narašča</a:t>
                </a:r>
                <a:r>
                  <a:rPr lang="sl-SI" dirty="0"/>
                  <a:t>, če ima pri večjem podatku tudi večji rezultat:</a:t>
                </a:r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baseline="-25000" dirty="0" smtClean="0"/>
              </a:p>
              <a:p>
                <a:r>
                  <a:rPr lang="sl-SI" dirty="0" smtClean="0"/>
                  <a:t>Funkcija </a:t>
                </a:r>
                <a:r>
                  <a:rPr lang="sl-SI" b="1" dirty="0"/>
                  <a:t>pada</a:t>
                </a:r>
                <a:r>
                  <a:rPr lang="sl-SI" dirty="0"/>
                  <a:t>, če ima pri večjem podatku manjši rezultat:</a:t>
                </a:r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Funkciji</a:t>
                </a:r>
                <a:r>
                  <a:rPr lang="sl-SI" dirty="0"/>
                  <a:t>, ki povsod narašča ali povsod pada, pravimo </a:t>
                </a:r>
                <a:r>
                  <a:rPr lang="sl-SI" b="1" dirty="0"/>
                  <a:t>monotona</a:t>
                </a:r>
                <a:r>
                  <a:rPr lang="sl-SI" dirty="0"/>
                  <a:t> funkcija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Naraščanje ali padanje funkcije označimo z intervali.</a:t>
                </a:r>
              </a:p>
              <a:p>
                <a:r>
                  <a:rPr lang="sl-SI" dirty="0" smtClean="0"/>
                  <a:t>Hitrost naraščanja/padanja funkcije določimo z </a:t>
                </a:r>
                <a:r>
                  <a:rPr lang="sl-SI" b="1" dirty="0" smtClean="0"/>
                  <a:t>diferenčnim količnikom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 smtClean="0"/>
                  <a:t>. Po diferenčnem količniku pa lahko določimo ali funkcija narašča ali pada: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 smtClean="0"/>
                  <a:t> – pada,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 smtClean="0"/>
                  <a:t> – narašča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 – konstanta.</a:t>
                </a:r>
              </a:p>
              <a:p>
                <a:r>
                  <a:rPr lang="sl-SI" dirty="0" smtClean="0"/>
                  <a:t>Funkcija je </a:t>
                </a:r>
                <a:r>
                  <a:rPr lang="sl-SI" b="1" dirty="0" smtClean="0"/>
                  <a:t>pozitivna</a:t>
                </a:r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večji od nič, oziroma </a:t>
                </a:r>
                <a:r>
                  <a:rPr lang="sl-SI" b="1" dirty="0" smtClean="0"/>
                  <a:t>negativna</a:t>
                </a:r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manjši ali enak nič.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1801"/>
                <a:ext cx="10515600" cy="5924549"/>
              </a:xfrm>
              <a:blipFill>
                <a:blip r:embed="rId2"/>
                <a:stretch>
                  <a:fillRect l="-1391" t="-1543" r="-696" b="-19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63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819622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4000"/>
                <a:ext cx="10515600" cy="64674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Ekstremi funkcije (maksimumi, minimumi)</a:t>
                </a:r>
              </a:p>
              <a:p>
                <a:r>
                  <a:rPr lang="sl-SI" b="1" dirty="0" smtClean="0"/>
                  <a:t>Maksimum </a:t>
                </a:r>
                <a:r>
                  <a:rPr lang="sl-SI" b="1" dirty="0"/>
                  <a:t>funkcije</a:t>
                </a:r>
                <a:r>
                  <a:rPr lang="sl-SI" dirty="0"/>
                  <a:t> je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/>
                  <a:t>na grafu, v kateri je funkcijska vrednost večja kot v drugih </a:t>
                </a:r>
                <a:r>
                  <a:rPr lang="sl-SI" dirty="0" smtClean="0"/>
                  <a:t>točkah. </a:t>
                </a:r>
              </a:p>
              <a:p>
                <a:r>
                  <a:rPr lang="sl-SI" b="1" dirty="0" smtClean="0"/>
                  <a:t>Minimum </a:t>
                </a:r>
                <a:r>
                  <a:rPr lang="sl-SI" b="1" dirty="0"/>
                  <a:t>funkcije</a:t>
                </a:r>
                <a:r>
                  <a:rPr lang="sl-SI" dirty="0"/>
                  <a:t> je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/>
                  <a:t>na grafu, v kateri je funkcijska vrednost manjša kot v drugih </a:t>
                </a:r>
                <a:r>
                  <a:rPr lang="sl-SI" dirty="0" smtClean="0"/>
                  <a:t>točkah. </a:t>
                </a:r>
              </a:p>
              <a:p>
                <a:r>
                  <a:rPr lang="sl-SI" dirty="0" smtClean="0"/>
                  <a:t>Ločimo </a:t>
                </a:r>
                <a:r>
                  <a:rPr lang="sl-SI" dirty="0"/>
                  <a:t>različne </a:t>
                </a:r>
                <a:r>
                  <a:rPr lang="sl-SI" dirty="0" smtClean="0"/>
                  <a:t>variante ekstremov: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v tej točki funkcijska vrednost </a:t>
                </a:r>
                <a:r>
                  <a:rPr lang="sl-SI" dirty="0" smtClean="0"/>
                  <a:t>manjša/večja </a:t>
                </a:r>
                <a:r>
                  <a:rPr lang="sl-SI" dirty="0"/>
                  <a:t>kot v katerikoli drugi točki na celotnem definicijskem območju, pravimo, da </a:t>
                </a:r>
                <a:r>
                  <a:rPr lang="sl-SI" dirty="0" smtClean="0"/>
                  <a:t>je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b="1" dirty="0"/>
                  <a:t>globalni </a:t>
                </a:r>
                <a:r>
                  <a:rPr lang="sl-SI" b="1" dirty="0" smtClean="0"/>
                  <a:t>minimum/maksimum </a:t>
                </a:r>
                <a:r>
                  <a:rPr lang="sl-SI" b="1" dirty="0"/>
                  <a:t>funkcije</a:t>
                </a:r>
                <a14:m>
                  <m:oMath xmlns:m="http://schemas.openxmlformats.org/officeDocument/2006/math"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v tej točki funkcijska vrednost </a:t>
                </a:r>
                <a:r>
                  <a:rPr lang="sl-SI" dirty="0" smtClean="0"/>
                  <a:t>manjša/večja </a:t>
                </a:r>
                <a:r>
                  <a:rPr lang="sl-SI" dirty="0"/>
                  <a:t>kot v katerikoli drugi točki iz neke okolice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, pravimo, da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/>
                  <a:t>lokalni </a:t>
                </a:r>
                <a:r>
                  <a:rPr lang="sl-SI" b="1" dirty="0" smtClean="0"/>
                  <a:t>minimum/maksimum </a:t>
                </a:r>
                <a:r>
                  <a:rPr lang="sl-SI" b="1" dirty="0"/>
                  <a:t>funkcije</a:t>
                </a:r>
                <a14:m>
                  <m:oMath xmlns:m="http://schemas.openxmlformats.org/officeDocument/2006/math"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v tej točki funkcijska vrednost </a:t>
                </a:r>
                <a:r>
                  <a:rPr lang="sl-SI" dirty="0" smtClean="0"/>
                  <a:t>manjša/večja </a:t>
                </a:r>
                <a:r>
                  <a:rPr lang="sl-SI" dirty="0"/>
                  <a:t>kot v katerikoli drugi točki iz </a:t>
                </a:r>
                <a:r>
                  <a:rPr lang="sl-SI" dirty="0" smtClean="0"/>
                  <a:t>nekega danega intervala, </a:t>
                </a:r>
                <a:r>
                  <a:rPr lang="sl-SI" dirty="0"/>
                  <a:t>pravimo, da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b="1" dirty="0" smtClean="0"/>
                  <a:t>minimum/maksimum </a:t>
                </a:r>
                <a:r>
                  <a:rPr lang="sl-SI" b="1" dirty="0"/>
                  <a:t>funkcije </a:t>
                </a:r>
                <a:r>
                  <a:rPr lang="sl-SI" b="1" dirty="0" smtClean="0"/>
                  <a:t>na danem intervalu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4000"/>
                <a:ext cx="10515600" cy="6467475"/>
              </a:xfrm>
              <a:blipFill>
                <a:blip r:embed="rId2"/>
                <a:stretch>
                  <a:fillRect l="-1391" r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>
          <a:xfrm>
            <a:off x="10807700" y="6356350"/>
            <a:ext cx="546100" cy="365125"/>
          </a:xfrm>
        </p:spPr>
        <p:txBody>
          <a:bodyPr/>
          <a:lstStyle/>
          <a:p>
            <a:fld id="{178F99C0-7B59-4DC7-9AE9-3ED3DF3C816B}" type="slidenum">
              <a:rPr lang="sl-SI" smtClean="0"/>
              <a:t>64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52018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4000"/>
                <a:ext cx="10515600" cy="6467475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Omejenost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navzgor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tako da velja: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b="1" dirty="0"/>
                  <a:t>zgornja meja</a:t>
                </a:r>
                <a:r>
                  <a:rPr lang="sl-SI" dirty="0"/>
                  <a:t> funkcije. </a:t>
                </a:r>
                <a:endParaRPr lang="sl-SI" dirty="0" smtClean="0"/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navzdol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tako da velja: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b="1" dirty="0"/>
                  <a:t>spodnja meja</a:t>
                </a:r>
                <a:r>
                  <a:rPr lang="sl-SI" dirty="0"/>
                  <a:t> </a:t>
                </a:r>
                <a:r>
                  <a:rPr lang="sl-SI" dirty="0" smtClean="0"/>
                  <a:t>funkcije.</a:t>
                </a:r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omejena</a:t>
                </a:r>
                <a:r>
                  <a:rPr lang="sl-SI" dirty="0"/>
                  <a:t>, če je navzgor in navzdol omejena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r>
                  <a:rPr lang="sl-SI" sz="3000" b="1" dirty="0" smtClean="0"/>
                  <a:t>Sodost in lihost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liha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velja: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Graf lihe funkcije je simetričen glede na </a:t>
                </a:r>
                <a:r>
                  <a:rPr lang="sl-SI" dirty="0" smtClean="0"/>
                  <a:t>koordinatno izhodišče. </a:t>
                </a:r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soda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velja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Graf sode funkcije je simetričen glede na ordinatno os. </a:t>
                </a: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4000"/>
                <a:ext cx="10515600" cy="6467475"/>
              </a:xfrm>
              <a:blipFill>
                <a:blip r:embed="rId2"/>
                <a:stretch>
                  <a:fillRect l="-1391" b="-18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>
          <a:xfrm>
            <a:off x="10807700" y="6356350"/>
            <a:ext cx="546100" cy="365125"/>
          </a:xfrm>
        </p:spPr>
        <p:txBody>
          <a:bodyPr/>
          <a:lstStyle/>
          <a:p>
            <a:fld id="{178F99C0-7B59-4DC7-9AE9-3ED3DF3C816B}" type="slidenum">
              <a:rPr lang="sl-SI" smtClean="0"/>
              <a:t>65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38321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5 GRAF REALNE FUNKCIJE REALNE SPREMENLJIVKE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l-SI" b="1" dirty="0" smtClean="0"/>
                  <a:t>Graf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je množica urejenih parov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, kjer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preteče celotno definicijsko območje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pa je slika elementa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torej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Urejene pare predstavimo kot točke v koordinatnem sistemu.</a:t>
                </a:r>
              </a:p>
              <a:p>
                <a:r>
                  <a:rPr lang="sl-SI" b="1" dirty="0" smtClean="0"/>
                  <a:t>Graf realne funkcije realne spremenljivke </a:t>
                </a:r>
                <a:r>
                  <a:rPr lang="sl-SI" dirty="0" smtClean="0"/>
                  <a:t>je množica točk v ravnini (običajno krivulja), opremljeni s koordinatnim sistemom.</a:t>
                </a:r>
              </a:p>
              <a:p>
                <a:r>
                  <a:rPr lang="sl-SI" dirty="0"/>
                  <a:t>Graf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i="1" dirty="0" smtClean="0">
                    <a:latin typeface="MathJax_Math"/>
                  </a:rPr>
                  <a:t> </a:t>
                </a:r>
                <a:r>
                  <a:rPr lang="sl-SI" dirty="0" smtClean="0"/>
                  <a:t>je </a:t>
                </a:r>
                <a:r>
                  <a:rPr lang="sl-SI" dirty="0"/>
                  <a:t>lahko: </a:t>
                </a:r>
              </a:p>
              <a:p>
                <a:pPr lvl="1"/>
                <a:r>
                  <a:rPr lang="sl-SI" b="1" dirty="0"/>
                  <a:t>diskreten</a:t>
                </a:r>
                <a:r>
                  <a:rPr lang="sl-SI" dirty="0"/>
                  <a:t> (sestavljen iz posameznih točk), če 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sl-SI" b="1" dirty="0" smtClean="0"/>
              </a:p>
              <a:p>
                <a:pPr lvl="1"/>
                <a:r>
                  <a:rPr lang="sl-SI" b="1" dirty="0" smtClean="0"/>
                  <a:t>krivulja</a:t>
                </a:r>
                <a:r>
                  <a:rPr lang="sl-SI" dirty="0" smtClean="0"/>
                  <a:t> </a:t>
                </a:r>
                <a:r>
                  <a:rPr lang="sl-SI" dirty="0"/>
                  <a:t>ali </a:t>
                </a:r>
                <a:r>
                  <a:rPr lang="sl-SI" b="1" dirty="0"/>
                  <a:t>premica</a:t>
                </a:r>
                <a:r>
                  <a:rPr lang="sl-SI" dirty="0"/>
                  <a:t>, če je množica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, </a:t>
                </a:r>
                <a:endParaRPr lang="sl-SI" dirty="0" smtClean="0"/>
              </a:p>
              <a:p>
                <a:pPr lvl="1"/>
                <a:r>
                  <a:rPr lang="sl-SI" b="1" dirty="0" smtClean="0"/>
                  <a:t>stopničast</a:t>
                </a:r>
                <a:r>
                  <a:rPr lang="sl-SI" dirty="0"/>
                  <a:t>, če je funkcija odsekoma konstantna.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23" b="-112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56329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Premiki in raztegi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, ki ga prištejemo funkciji,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ostane </a:t>
                </a:r>
                <a:r>
                  <a:rPr lang="sl-SI" dirty="0" smtClean="0"/>
                  <a:t>nespremenjena).</a:t>
                </a:r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sl-SI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s katerim pomnožimo funkcijo,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pomnoži </a:t>
                </a:r>
                <a:r>
                  <a:rPr lang="sl-SI" dirty="0" smtClean="0"/>
                  <a:t>z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koordinata </a:t>
                </a:r>
                <a:r>
                  <a:rPr lang="sl-SI" dirty="0"/>
                  <a:t>ostane enaka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abscisno os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391" t="-2099" r="-11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67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0423"/>
            <a:ext cx="3420000" cy="230830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7" y="4194758"/>
            <a:ext cx="3420000" cy="252671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00" y="3978358"/>
            <a:ext cx="3420000" cy="19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4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, ki ga odštejemo od neodvisne spremenljivke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s katerim delimo neodvisno spremenljivko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pomnoži s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ordinatno </a:t>
                </a:r>
                <a:r>
                  <a:rPr lang="sl-SI" dirty="0" smtClean="0"/>
                  <a:t>os.</a:t>
                </a:r>
              </a:p>
              <a:p>
                <a:r>
                  <a:rPr lang="sl-SI" b="1" dirty="0"/>
                  <a:t>Premik</a:t>
                </a:r>
                <a:r>
                  <a:rPr lang="sl-SI" dirty="0"/>
                  <a:t> grafa </a:t>
                </a:r>
                <a:r>
                  <a:rPr lang="sl-SI" b="1" dirty="0"/>
                  <a:t>za vektor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pomeni, da hkrati izvedemo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in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t="-2413" r="-15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68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2" y="3128855"/>
            <a:ext cx="3420000" cy="3410057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36" y="3970814"/>
            <a:ext cx="3240000" cy="18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0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713265"/>
            <a:ext cx="2700000" cy="200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Absolutna vrednost pri grafih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)|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nespremenjene vse tiste dele grafa, kjer je vrednost funkcije </a:t>
                </a:r>
                <a:r>
                  <a:rPr lang="sl-SI" i="1" dirty="0"/>
                  <a:t>f</a:t>
                </a:r>
                <a:r>
                  <a:rPr lang="sl-SI" dirty="0"/>
                  <a:t> pozitivna ali enaka </a:t>
                </a:r>
                <a:r>
                  <a:rPr lang="sl-SI" dirty="0" smtClean="0"/>
                  <a:t>0, tiste </a:t>
                </a:r>
                <a:r>
                  <a:rPr lang="sl-SI" dirty="0"/>
                  <a:t>dele, kjer je funkcija </a:t>
                </a:r>
                <a:r>
                  <a:rPr lang="sl-SI" i="1" dirty="0"/>
                  <a:t>f</a:t>
                </a:r>
                <a:r>
                  <a:rPr lang="sl-SI" dirty="0"/>
                  <a:t> negativna, pa prezrcalimo čez abscisno os.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 tisti del grafa, kjer je </a:t>
                </a:r>
                <a:r>
                  <a:rPr lang="sl-SI" i="1" dirty="0"/>
                  <a:t>x</a:t>
                </a:r>
                <a:r>
                  <a:rPr lang="sl-SI" dirty="0"/>
                  <a:t> pozitiven ali enak 0 (desni del grafa</a:t>
                </a:r>
                <a:r>
                  <a:rPr lang="sl-SI" dirty="0" smtClean="0"/>
                  <a:t>), potem </a:t>
                </a:r>
                <a:r>
                  <a:rPr lang="sl-SI" dirty="0"/>
                  <a:t>pa desni del grafa še prezrcalimo čez ordinatno os (na levo stran).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|)| dobimo tako, da izvedemo oba zgoraj opisana postopka (vseeno po kakšnem vrstnem redu).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  <a:blipFill>
                <a:blip r:embed="rId3"/>
                <a:stretch>
                  <a:fillRect l="-1882" t="-1918" r="-1412" b="-124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69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48047"/>
            <a:ext cx="2700000" cy="2008213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2539191"/>
            <a:ext cx="2700000" cy="20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2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4"/>
                <a:ext cx="10515600" cy="6403976"/>
              </a:xfrm>
            </p:spPr>
            <p:txBody>
              <a:bodyPr numCol="1" anchor="t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Odštevanje</a:t>
                </a:r>
                <a:r>
                  <a:rPr lang="sl-SI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sl-SI" dirty="0" smtClean="0"/>
                  <a:t>poljubnima naravnima številoma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priredimo </a:t>
                </a:r>
                <a:r>
                  <a:rPr lang="sl-SI" b="1" dirty="0" smtClean="0"/>
                  <a:t>razliko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 smtClean="0"/>
              </a:p>
              <a:p>
                <a:r>
                  <a:rPr lang="sl-SI" dirty="0" smtClean="0"/>
                  <a:t>Odštevanje definiramo kot prištevanje nasprotne vrednosti: 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Za odštevanje velja zakon distributivnosti: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:r>
                  <a:rPr lang="sl-SI" sz="3000" b="1" dirty="0" smtClean="0"/>
                  <a:t>Računski zakoni in pravila za računanje s celimi števili</a:t>
                </a:r>
              </a:p>
              <a:p>
                <a:pPr lvl="1"/>
                <a:r>
                  <a:rPr lang="sl-SI" dirty="0" err="1" smtClean="0"/>
                  <a:t>Komutativnostni</a:t>
                </a:r>
                <a:r>
                  <a:rPr lang="sl-SI" dirty="0" smtClean="0"/>
                  <a:t> zakon: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err="1" smtClean="0"/>
                  <a:t>Asociativnostni</a:t>
                </a:r>
                <a:r>
                  <a:rPr lang="sl-SI" dirty="0" smtClean="0"/>
                  <a:t> zakon: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Zakon o nevtralnem elementu: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+0=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Zakon o inverznem/nasprotnem elementu: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err="1" smtClean="0"/>
                  <a:t>Distributivnostni</a:t>
                </a:r>
                <a:r>
                  <a:rPr lang="sl-SI" dirty="0" smtClean="0"/>
                  <a:t> zakon: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4"/>
                <a:ext cx="10515600" cy="6403976"/>
              </a:xfrm>
              <a:blipFill>
                <a:blip r:embed="rId2"/>
                <a:stretch>
                  <a:fillRect l="-1391" t="-190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</a:t>
            </a:fld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značba mesta vsebine 2"/>
              <p:cNvSpPr txBox="1">
                <a:spLocks/>
              </p:cNvSpPr>
              <p:nvPr/>
            </p:nvSpPr>
            <p:spPr>
              <a:xfrm>
                <a:off x="838200" y="5168900"/>
                <a:ext cx="10515600" cy="1358900"/>
              </a:xfrm>
              <a:prstGeom prst="rect">
                <a:avLst/>
              </a:prstGeom>
            </p:spPr>
            <p:txBody>
              <a:bodyPr vert="horz" lIns="91440" tIns="45720" rIns="91440" bIns="45720" numCol="2" rtlCol="0" anchor="b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)+(−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)=−(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)⋅(−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4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68900"/>
                <a:ext cx="10515600" cy="1358900"/>
              </a:xfrm>
              <a:prstGeom prst="rect">
                <a:avLst/>
              </a:prstGeom>
              <a:blipFill>
                <a:blip r:embed="rId3"/>
                <a:stretch>
                  <a:fillRect b="-852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1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6. 6 </a:t>
            </a:r>
            <a:r>
              <a:rPr lang="sl-SI" b="1" dirty="0" err="1" smtClean="0"/>
              <a:t>INJEKTIVNOST</a:t>
            </a:r>
            <a:r>
              <a:rPr lang="sl-SI" b="1" dirty="0" smtClean="0"/>
              <a:t>, </a:t>
            </a:r>
            <a:r>
              <a:rPr lang="sl-SI" b="1" dirty="0" err="1" smtClean="0"/>
              <a:t>SURJEKTIVNOST</a:t>
            </a:r>
            <a:r>
              <a:rPr lang="sl-SI" b="1" dirty="0" smtClean="0"/>
              <a:t>, BIJEKTIVNOST 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l-SI" dirty="0" smtClean="0"/>
                  <a:t>Funkcija je </a:t>
                </a:r>
                <a:r>
                  <a:rPr lang="sl-SI" b="1" dirty="0"/>
                  <a:t>injektivna</a:t>
                </a:r>
                <a:r>
                  <a:rPr lang="sl-SI" dirty="0"/>
                  <a:t>, če preslika različne podatke v različne rezultate</a:t>
                </a:r>
                <a:r>
                  <a:rPr lang="sl-SI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l-SI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je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vsak element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slika nekega elementa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iz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. To </a:t>
                </a:r>
                <a:r>
                  <a:rPr lang="sl-SI" dirty="0"/>
                  <a:t>pomeni, da je realna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njena zaloga vrednosti enaka množici vseh realnih </a:t>
                </a:r>
                <a:r>
                  <a:rPr lang="sl-SI" dirty="0" smtClean="0"/>
                  <a:t>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bijektivna</a:t>
                </a:r>
                <a:r>
                  <a:rPr lang="sl-SI" dirty="0"/>
                  <a:t>, če je injektivna in hkrati </a:t>
                </a:r>
                <a:r>
                  <a:rPr lang="sl-SI" dirty="0" err="1"/>
                  <a:t>surjektivna</a:t>
                </a:r>
                <a:r>
                  <a:rPr lang="sl-SI" dirty="0" smtClean="0"/>
                  <a:t>. Bijektivno </a:t>
                </a:r>
                <a:r>
                  <a:rPr lang="sl-SI" dirty="0"/>
                  <a:t>funkcijo imenujemo tudi </a:t>
                </a:r>
                <a:r>
                  <a:rPr lang="sl-SI" b="1" dirty="0"/>
                  <a:t>bijekcija</a:t>
                </a:r>
                <a:r>
                  <a:rPr lang="sl-SI" dirty="0"/>
                  <a:t> ali </a:t>
                </a:r>
                <a:r>
                  <a:rPr lang="sl-SI" b="1" dirty="0"/>
                  <a:t>povratno enolična preslikava</a:t>
                </a:r>
                <a:r>
                  <a:rPr lang="sl-SI" dirty="0"/>
                  <a:t>. (Povratna enoličnost pomeni, da poljubnemu podatku ustreza točno en rezultat, poljubnemu rezultatu pa ustreza točno en podatek.)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 b="-196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083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7 LINEARNA FUNKCIJA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Linearna funkcija </a:t>
                </a:r>
                <a:r>
                  <a:rPr lang="sl-SI" dirty="0" smtClean="0"/>
                  <a:t>je realna funkcija oblike: 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Koeficient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smerni koeficient</a:t>
                </a:r>
                <a:r>
                  <a:rPr lang="sl-SI" dirty="0" smtClean="0"/>
                  <a:t>, koeficient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začetna vrednost </a:t>
                </a:r>
                <a:r>
                  <a:rPr lang="sl-SI" dirty="0" smtClean="0"/>
                  <a:t>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 smtClean="0"/>
                  <a:t>.</a:t>
                </a:r>
                <a:r>
                  <a:rPr lang="sl-SI" dirty="0" smtClean="0"/>
                  <a:t> Velja: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l-SI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sl-SI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l-SI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sl-SI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sl-SI" dirty="0" smtClean="0"/>
                  <a:t>.</a:t>
                </a:r>
                <a:endParaRPr lang="sl-SI" sz="3000" b="1" dirty="0" smtClean="0"/>
              </a:p>
              <a:p>
                <a:r>
                  <a:rPr lang="sl-SI" dirty="0" smtClean="0"/>
                  <a:t>Graf linearne funkcije je </a:t>
                </a:r>
                <a:r>
                  <a:rPr lang="sl-SI" b="1" dirty="0" smtClean="0"/>
                  <a:t>premica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Vzporedne premice (snop premic) </a:t>
                </a:r>
                <a:r>
                  <a:rPr lang="sl-SI" dirty="0" smtClean="0"/>
                  <a:t>imajo enak smerni koeficient.</a:t>
                </a:r>
              </a:p>
              <a:p>
                <a:r>
                  <a:rPr lang="sl-SI" b="1" dirty="0"/>
                  <a:t>Pravokotni premici </a:t>
                </a:r>
                <a:r>
                  <a:rPr lang="sl-SI" dirty="0"/>
                  <a:t>imata smerni količnik obraten in nasproten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b="1" dirty="0" smtClean="0"/>
                  <a:t>Šop premic </a:t>
                </a:r>
                <a:r>
                  <a:rPr lang="sl-SI" dirty="0" smtClean="0"/>
                  <a:t>predstavlja družino premic z enako začetno vrednostjo in različnimi smernimi koeficienti.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5105400"/>
              </a:xfrm>
              <a:blipFill>
                <a:blip r:embed="rId2"/>
                <a:stretch>
                  <a:fillRect l="-1043" t="-2031" r="-174" b="-143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580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8 LINEARNA ENAČBA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9657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Linearna enačba </a:t>
                </a:r>
                <a:r>
                  <a:rPr lang="sl-SI" dirty="0"/>
                  <a:t>(z eno neznanko) je vsaka </a:t>
                </a:r>
                <a:r>
                  <a:rPr lang="sl-SI" dirty="0" smtClean="0"/>
                  <a:t>enačba, </a:t>
                </a:r>
                <a:r>
                  <a:rPr lang="sl-SI" dirty="0"/>
                  <a:t>ki jo lahko zapišemo v obliki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(kjer sta koeficienta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poljubni realni števili). </a:t>
                </a:r>
                <a:endParaRPr lang="sl-SI" dirty="0" smtClean="0"/>
              </a:p>
              <a:p>
                <a:r>
                  <a:rPr lang="sl-SI" b="1" dirty="0" smtClean="0"/>
                  <a:t>Enačbo prve stopnje</a:t>
                </a:r>
                <a:r>
                  <a:rPr lang="sl-SI" dirty="0" smtClean="0"/>
                  <a:t> (linearno enačbo) rešimo tako, da prenesemo člene z neznanko na eno stran, člene brez neznanke pa na drugo stran.</a:t>
                </a:r>
              </a:p>
              <a:p>
                <a:r>
                  <a:rPr lang="sl-SI" dirty="0" smtClean="0"/>
                  <a:t>Rešitve linearne enačbe:</a:t>
                </a:r>
              </a:p>
              <a:p>
                <a:pPr lvl="1"/>
                <a:r>
                  <a:rPr lang="sl-SI" dirty="0"/>
                  <a:t>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, potem je rešitev linearne enačbe vsako realno število: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/>
                  <a:t>, potem je linearna enačba nerešljiva: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={}.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sta števili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obe različni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/>
                  <a:t>, potem ima linearna enačba točno eno rešitev: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965700"/>
              </a:xfrm>
              <a:blipFill>
                <a:blip r:embed="rId2"/>
                <a:stretch>
                  <a:fillRect l="-1043" t="-269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49984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9 LINEARNA NEENAČBA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41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Linearna neenačba z eno neznanko</a:t>
                </a:r>
                <a:r>
                  <a:rPr lang="sl-SI" dirty="0"/>
                  <a:t> je </a:t>
                </a:r>
                <a:r>
                  <a:rPr lang="sl-SI" dirty="0" smtClean="0"/>
                  <a:t>vsaka neenačba, </a:t>
                </a:r>
                <a:r>
                  <a:rPr lang="sl-SI" dirty="0"/>
                  <a:t>ki jo lahko zapišemo v obliki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(kjer sta koeficienta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poljubni realni števili</a:t>
                </a:r>
                <a:r>
                  <a:rPr lang="sl-SI" dirty="0" smtClean="0"/>
                  <a:t>). Namesto </a:t>
                </a:r>
                <a:r>
                  <a:rPr lang="sl-SI" dirty="0"/>
                  <a:t>znaka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sl-SI" dirty="0"/>
                  <a:t> lahko nastopa tudi katerikoli od ostalih znakov neenakosti: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b="1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sl-SI" dirty="0"/>
                  <a:t> ali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Linearno </a:t>
                </a:r>
                <a:r>
                  <a:rPr lang="sl-SI" dirty="0"/>
                  <a:t>neenačbo z eno </a:t>
                </a:r>
                <a:r>
                  <a:rPr lang="sl-SI" dirty="0" smtClean="0"/>
                  <a:t>neznanko </a:t>
                </a:r>
                <a:r>
                  <a:rPr lang="sl-SI" dirty="0"/>
                  <a:t>rešimo tako, da prenesemo člene z neznanko na eno stran, člene brez neznanke pa na drugo stran. </a:t>
                </a:r>
                <a:endParaRPr lang="sl-SI" dirty="0" smtClean="0"/>
              </a:p>
              <a:p>
                <a:r>
                  <a:rPr lang="sl-SI" b="1" dirty="0" smtClean="0"/>
                  <a:t>Linearna </a:t>
                </a:r>
                <a:r>
                  <a:rPr lang="sl-SI" b="1" dirty="0"/>
                  <a:t>neenačba z dvema neznankama</a:t>
                </a:r>
                <a:r>
                  <a:rPr lang="sl-SI" dirty="0"/>
                  <a:t> je vsaka neenačba, ki jo lahko zapišemo v obliki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𝒃𝒚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(kjer so koeficienti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 poljubna realna števila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nista oba hkrati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). Namesto </a:t>
                </a:r>
                <a:r>
                  <a:rPr lang="sl-SI" dirty="0"/>
                  <a:t>znaka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sl-SI" dirty="0"/>
                  <a:t> lahko nastopa tudi katerikoli od ostalih znakov neenakosti: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sl-SI" i="1" dirty="0" smtClean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sl-SI" b="1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sl-SI" dirty="0"/>
                  <a:t> ali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Rešitve </a:t>
                </a:r>
                <a:r>
                  <a:rPr lang="sl-SI" dirty="0"/>
                  <a:t>neenačbe z dvema neznankama </a:t>
                </a:r>
                <a:r>
                  <a:rPr lang="sl-SI" dirty="0" smtClean="0"/>
                  <a:t>po navadi </a:t>
                </a:r>
                <a:r>
                  <a:rPr lang="sl-SI" dirty="0"/>
                  <a:t>ponazorimo s točkami v ravnini. Množica vseh rešitev linearne neenačbe z dvema neznankama je </a:t>
                </a:r>
                <a:r>
                  <a:rPr lang="sl-SI" b="1" dirty="0"/>
                  <a:t>polravnina</a:t>
                </a:r>
                <a:r>
                  <a:rPr lang="sl-SI" dirty="0"/>
                  <a:t>, ki ima za rob premico z enačbo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41900"/>
              </a:xfrm>
              <a:blipFill>
                <a:blip r:embed="rId2"/>
                <a:stretch>
                  <a:fillRect l="-1043" t="-2657" r="-144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39490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10 ENAČBA PREMICE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0419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dirty="0" smtClean="0"/>
                  <a:t>Poznamo tri oblike enačbe premice: </a:t>
                </a:r>
                <a:r>
                  <a:rPr lang="sl-SI" b="1" dirty="0" smtClean="0"/>
                  <a:t>eksplicitno</a:t>
                </a:r>
                <a:r>
                  <a:rPr lang="sl-SI" dirty="0" smtClean="0"/>
                  <a:t>, </a:t>
                </a:r>
                <a:r>
                  <a:rPr lang="sl-SI" b="1" dirty="0" smtClean="0"/>
                  <a:t>implicitno</a:t>
                </a:r>
                <a:r>
                  <a:rPr lang="sl-SI" dirty="0" smtClean="0"/>
                  <a:t> in </a:t>
                </a:r>
                <a:r>
                  <a:rPr lang="sl-SI" b="1" dirty="0" smtClean="0"/>
                  <a:t>odsekovno/segmentno</a:t>
                </a:r>
                <a:r>
                  <a:rPr lang="sl-SI" dirty="0" smtClean="0"/>
                  <a:t>.</a:t>
                </a:r>
              </a:p>
              <a:p>
                <a:pPr lvl="1"/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Eksplicitna oblika enačbe premice</a:t>
                </a:r>
              </a:p>
              <a:p>
                <a:r>
                  <a:rPr lang="sl-SI" dirty="0"/>
                  <a:t>Vsako premico, ki ni </a:t>
                </a:r>
                <a:r>
                  <a:rPr lang="sl-SI" dirty="0" smtClean="0"/>
                  <a:t>navpična/vzporedna z ordinatno osjo, </a:t>
                </a:r>
                <a:r>
                  <a:rPr lang="sl-SI" dirty="0"/>
                  <a:t>lahko zapišemo z </a:t>
                </a:r>
                <a:r>
                  <a:rPr lang="sl-SI" b="1" dirty="0"/>
                  <a:t>eksplicitno obliko</a:t>
                </a:r>
                <a:r>
                  <a:rPr lang="sl-SI" dirty="0"/>
                  <a:t> enačbe: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dirty="0" err="1">
                        <a:latin typeface="Cambria Math" panose="02040503050406030204" pitchFamily="18" charset="0"/>
                      </a:rPr>
                      <m:t>𝒌𝒙</m:t>
                    </m:r>
                    <m:r>
                      <a:rPr lang="sl-SI" b="1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err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dirty="0"/>
                  <a:t>.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/>
                  <a:t> je njen smerni koeficient,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pa presek z osjo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ali </a:t>
                </a:r>
                <a:r>
                  <a:rPr lang="sl-SI" dirty="0" smtClean="0"/>
                  <a:t>začetna </a:t>
                </a:r>
                <a:r>
                  <a:rPr lang="sl-SI" dirty="0"/>
                  <a:t>vrednost</a:t>
                </a:r>
                <a:r>
                  <a:rPr lang="sl-SI" dirty="0" smtClean="0"/>
                  <a:t>.</a:t>
                </a:r>
              </a:p>
              <a:p>
                <a:r>
                  <a:rPr lang="sl-SI" dirty="0"/>
                  <a:t>Če poznamo točko na premici in smerni koeficient, potem lahko enačbo premice dobimo s pomočjo obrazca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>
                    <a:latin typeface="MathJax_Main"/>
                  </a:rPr>
                  <a:t>.</a:t>
                </a:r>
                <a:r>
                  <a:rPr lang="sl-SI" dirty="0" smtClean="0"/>
                  <a:t> </a:t>
                </a:r>
                <a:endParaRPr lang="sl-SI" dirty="0"/>
              </a:p>
              <a:p>
                <a:r>
                  <a:rPr lang="sl-SI" dirty="0"/>
                  <a:t>Če poznamo dve točki, potem najprej izračunamo smerni koeficient in šele nato uporabimo zapisani obrazec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041900"/>
              </a:xfrm>
              <a:blipFill>
                <a:blip r:embed="rId2"/>
                <a:stretch>
                  <a:fillRect l="-1391" t="-1932" r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43708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"/>
                <a:ext cx="10515600" cy="65436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Implicitna oblika enačbe premice</a:t>
                </a:r>
              </a:p>
              <a:p>
                <a:r>
                  <a:rPr lang="sl-SI" dirty="0"/>
                  <a:t>Vsako premico lahko zapišemo </a:t>
                </a:r>
                <a:r>
                  <a:rPr lang="sl-SI" dirty="0" smtClean="0"/>
                  <a:t>v </a:t>
                </a:r>
                <a:r>
                  <a:rPr lang="sl-SI" b="1" dirty="0" smtClean="0"/>
                  <a:t>implicitni </a:t>
                </a:r>
                <a:r>
                  <a:rPr lang="sl-SI" b="1" dirty="0"/>
                  <a:t>obliki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, kjer so koeficienti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 realna števila in niso hkrati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dirty="0" smtClean="0"/>
                  <a:t>Iz koeficientov enačbe o premici direktno ne izvemo nič.</a:t>
                </a:r>
              </a:p>
              <a:p>
                <a:r>
                  <a:rPr lang="sl-SI" dirty="0" smtClean="0"/>
                  <a:t>Implicitna </a:t>
                </a:r>
                <a:r>
                  <a:rPr lang="sl-SI" dirty="0"/>
                  <a:t>oblika enačbe premice ni enolično določena. Če enačbo pomnožimo ali delimo s poljubnim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/>
                  <a:t> različnim številom, dobimo drugo implicitno enačbo za isto premico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Pri tej obliki enačbe premice moramo vedno odpraviti ulomke.</a:t>
                </a:r>
              </a:p>
              <a:p>
                <a:pPr lvl="6"/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Odsekovna/segmentna oblika enačbe premice</a:t>
                </a:r>
              </a:p>
              <a:p>
                <a:r>
                  <a:rPr lang="sl-SI" dirty="0" smtClean="0"/>
                  <a:t>Vsako </a:t>
                </a:r>
                <a:r>
                  <a:rPr lang="sl-SI" dirty="0"/>
                  <a:t>premico, ki ni vzporedna koordinatnima osema in ne poteka skozi koordinatno izhodišče, lahko opišemo z </a:t>
                </a:r>
                <a:r>
                  <a:rPr lang="sl-SI" b="1" dirty="0"/>
                  <a:t>odsekovno</a:t>
                </a:r>
                <a:r>
                  <a:rPr lang="sl-SI" dirty="0"/>
                  <a:t> ali </a:t>
                </a:r>
                <a:r>
                  <a:rPr lang="sl-SI" b="1" dirty="0"/>
                  <a:t>segmentno obliko</a:t>
                </a:r>
                <a:r>
                  <a:rPr lang="sl-SI" dirty="0"/>
                  <a:t> enačbe: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sl-SI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l-SI" dirty="0"/>
              </a:p>
              <a:p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i="1" dirty="0" smtClean="0">
                    <a:latin typeface="MathJax_Math"/>
                  </a:rPr>
                  <a:t> </a:t>
                </a:r>
                <a:r>
                  <a:rPr lang="sl-SI" dirty="0" smtClean="0"/>
                  <a:t>je </a:t>
                </a:r>
                <a:r>
                  <a:rPr lang="sl-SI" dirty="0"/>
                  <a:t>odsek na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pa odsek na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, kar lahko uporabimo pri risanju premice.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"/>
                <a:ext cx="10515600" cy="6543675"/>
              </a:xfrm>
              <a:blipFill>
                <a:blip r:embed="rId2"/>
                <a:stretch>
                  <a:fillRect l="-1391" t="-242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2548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11 SISTEM DVEH LINEARNIH ENAČB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5100"/>
                <a:ext cx="10515600" cy="5286375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Sistem dveh linearnih enačb z dvema neznankama </a:t>
                </a:r>
                <a:r>
                  <a:rPr lang="sl-SI" dirty="0"/>
                  <a:t>(</a:t>
                </a:r>
                <a:r>
                  <a:rPr lang="sl-SI" b="1" dirty="0" smtClean="0"/>
                  <a:t>sistem </a:t>
                </a:r>
                <a:r>
                  <a:rPr lang="sl-SI" b="1" dirty="0"/>
                  <a:t>2 × 2</a:t>
                </a:r>
                <a:r>
                  <a:rPr lang="sl-SI" dirty="0"/>
                  <a:t>) je </a:t>
                </a:r>
                <a:r>
                  <a:rPr lang="sl-SI" dirty="0" smtClean="0"/>
                  <a:t>sistem oblike: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sl-SI" i="1" dirty="0" err="1">
                                <a:latin typeface="Cambria Math" panose="02040503050406030204" pitchFamily="18" charset="0"/>
                              </a:rPr>
                              <m:t>𝑏𝑦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m:rPr>
                                <m:nor/>
                              </m:rPr>
                              <a:rPr lang="sl-SI" dirty="0"/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sl-SI" i="1" dirty="0" err="1">
                                <a:latin typeface="Cambria Math" panose="02040503050406030204" pitchFamily="18" charset="0"/>
                              </a:rPr>
                              <m:t>𝑒𝑦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mr>
                      </m:m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sl-SI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Enačbi</a:t>
                </a:r>
                <a:r>
                  <a:rPr lang="sl-SI" dirty="0"/>
                  <a:t>, ki sestavljata sistem 2 × 2, sta enačbi premic v ravnini. Rešitev sistema 2 × 2 je par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ki geometrijsko pomeni koordinati presečišča teh dveh </a:t>
                </a:r>
                <a:r>
                  <a:rPr lang="sl-SI" dirty="0" smtClean="0"/>
                  <a:t>premic in zadošča obema enačbama.</a:t>
                </a:r>
              </a:p>
              <a:p>
                <a:r>
                  <a:rPr lang="sl-SI" dirty="0" smtClean="0"/>
                  <a:t>Sistem </a:t>
                </a:r>
                <a:r>
                  <a:rPr lang="sl-SI" dirty="0"/>
                  <a:t>2 × 2 ima lahko 0, 1 ali neskončno mnogo rešitev: 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sta premici vzporedni, se ne </a:t>
                </a:r>
                <a:r>
                  <a:rPr lang="sl-SI" dirty="0" smtClean="0"/>
                  <a:t>sekata</a:t>
                </a:r>
                <a:r>
                  <a:rPr lang="sl-SI" dirty="0"/>
                  <a:t>,</a:t>
                </a:r>
                <a:r>
                  <a:rPr lang="sl-SI" dirty="0" smtClean="0"/>
                  <a:t> </a:t>
                </a:r>
                <a:r>
                  <a:rPr lang="sl-SI" dirty="0"/>
                  <a:t>je sistem enačb </a:t>
                </a:r>
                <a:r>
                  <a:rPr lang="sl-SI" dirty="0" smtClean="0"/>
                  <a:t>nerešljiv.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se premici sekata, je rešitev točno ena točka oziroma točno en par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namreč presečišče. </a:t>
                </a:r>
                <a:endParaRPr lang="sl-SI" dirty="0" smtClean="0"/>
              </a:p>
              <a:p>
                <a:pPr lvl="1"/>
                <a:r>
                  <a:rPr lang="sl-SI" dirty="0" smtClean="0"/>
                  <a:t>Lahko </a:t>
                </a:r>
                <a:r>
                  <a:rPr lang="sl-SI" dirty="0"/>
                  <a:t>se zgodi tudi, da obe enačbi predstavljata isto premico. V tem primeru je rešitev sistema enačb vsaka točka, ki leži na tej premici.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5100"/>
                <a:ext cx="10515600" cy="5286375"/>
              </a:xfrm>
              <a:blipFill>
                <a:blip r:embed="rId2"/>
                <a:stretch>
                  <a:fillRect l="-1043" t="-1843" r="-522" b="-126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91548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/>
          <a:lstStyle/>
          <a:p>
            <a:r>
              <a:rPr lang="sl-SI" b="1" dirty="0" smtClean="0"/>
              <a:t>6. 12 SISTEM TREH LINEARNIH ENAČB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2700"/>
                <a:ext cx="10515600" cy="5438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l-SI" b="1" dirty="0" smtClean="0"/>
                  <a:t>Sistem dveh linearnih enačb z dvema neznankama </a:t>
                </a:r>
                <a:r>
                  <a:rPr lang="sl-SI" dirty="0"/>
                  <a:t>(</a:t>
                </a:r>
                <a:r>
                  <a:rPr lang="sl-SI" b="1" dirty="0"/>
                  <a:t>sistem 2 × 2</a:t>
                </a:r>
                <a:r>
                  <a:rPr lang="sl-SI" dirty="0"/>
                  <a:t>) je sistem oblike</a:t>
                </a:r>
                <a:r>
                  <a:rPr lang="sl-SI" dirty="0" smtClean="0"/>
                  <a:t>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Rešitev sistema 3 × 3 je trojica števil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sl-SI" dirty="0" smtClean="0"/>
                  <a:t>, ki hkrati zadoščajo vsem trem enačbam.</a:t>
                </a:r>
              </a:p>
              <a:p>
                <a:pPr marL="0" indent="0">
                  <a:buNone/>
                </a:pPr>
                <a:r>
                  <a:rPr lang="sl-SI" sz="3000" b="1" dirty="0" smtClean="0"/>
                  <a:t>Gaussova metoda eliminacije</a:t>
                </a:r>
                <a:endParaRPr lang="sl-SI" sz="3000" b="1" dirty="0"/>
              </a:p>
              <a:p>
                <a:r>
                  <a:rPr lang="sl-SI" dirty="0" smtClean="0"/>
                  <a:t>Vrednosti koeficientov enačb vnesemo v matriko: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l-SI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l-SI" sz="2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l-SI" sz="2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l-SI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l-SI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sl-SI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sl-SI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sl-SI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l-SI" sz="2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sl-SI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sl-SI" sz="2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dirty="0" smtClean="0"/>
                  <a:t>Matriko preoblikujemo tako, da dobimo zgornje trikotno matriko (matriko, ki ima pod diagonalo prvih 3 × 3 števil same ničle). </a:t>
                </a:r>
              </a:p>
              <a:p>
                <a:r>
                  <a:rPr lang="sl-SI" dirty="0" smtClean="0"/>
                  <a:t>Iz dobljene matrike izpišemo enačbe in sistem rešimo.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2700"/>
                <a:ext cx="10515600" cy="5438775"/>
              </a:xfrm>
              <a:blipFill>
                <a:blip r:embed="rId2"/>
                <a:stretch>
                  <a:fillRect l="-1217" t="-2240" r="-115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1597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 GEOMETRIJA V RAVNINI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35923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460898"/>
            <a:ext cx="811181" cy="67343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18" y="2245232"/>
            <a:ext cx="2911422" cy="744029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629" y="3167971"/>
            <a:ext cx="1526809" cy="1063313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67" y="4956313"/>
            <a:ext cx="4564633" cy="79513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1 OSNOVNI POJMI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8470"/>
                <a:ext cx="10515600" cy="55195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Osnovni pojmi</a:t>
                </a:r>
              </a:p>
              <a:p>
                <a:r>
                  <a:rPr lang="sl-SI" b="1" dirty="0"/>
                  <a:t>t</a:t>
                </a:r>
                <a:r>
                  <a:rPr lang="sl-SI" b="1" dirty="0" smtClean="0"/>
                  <a:t>očka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sl-SI" dirty="0" smtClean="0"/>
                  <a:t>) – osnovni element geometrije, tisto kar nima delov;</a:t>
                </a:r>
              </a:p>
              <a:p>
                <a:r>
                  <a:rPr lang="sl-SI" b="1" dirty="0"/>
                  <a:t>p</a:t>
                </a:r>
                <a:r>
                  <a:rPr lang="sl-SI" b="1" dirty="0" smtClean="0"/>
                  <a:t>remica/črta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sl-SI" dirty="0" smtClean="0"/>
                  <a:t>) – dolžina brez širine;</a:t>
                </a:r>
              </a:p>
              <a:p>
                <a:r>
                  <a:rPr lang="sl-SI" b="1" dirty="0" smtClean="0"/>
                  <a:t>ravnina/ploskev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sl-SI" dirty="0" smtClean="0"/>
                  <a:t>) – tisto kar ima samo dolžino in širino.</a:t>
                </a:r>
              </a:p>
              <a:p>
                <a:pPr marL="0" indent="0">
                  <a:buNone/>
                </a:pPr>
                <a:endParaRPr lang="sl-SI" sz="3000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Lastnosti/aksiomi</a:t>
                </a:r>
              </a:p>
              <a:p>
                <a:r>
                  <a:rPr lang="sl-SI" dirty="0" smtClean="0"/>
                  <a:t>Za dve različni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obstaja natanko določena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, tako da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ležita na njej.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pPr lvl="1"/>
                <a:r>
                  <a:rPr lang="sl-SI" i="1" dirty="0"/>
                  <a:t>Točke, ki ležijo na isti premici, imenujemo </a:t>
                </a:r>
                <a:r>
                  <a:rPr lang="sl-SI" b="1" i="1" dirty="0" err="1"/>
                  <a:t>kolinearne</a:t>
                </a:r>
                <a:r>
                  <a:rPr lang="sl-SI" i="1" dirty="0"/>
                  <a:t> točke. </a:t>
                </a:r>
                <a:endParaRPr lang="sl-SI" i="1" dirty="0" smtClean="0"/>
              </a:p>
              <a:p>
                <a:r>
                  <a:rPr lang="sl-SI" dirty="0" smtClean="0"/>
                  <a:t>Za vsako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obstajata vsaj dve različni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sl-SI" dirty="0" smtClean="0"/>
                  <a:t>, ki ležita na njej.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8470"/>
                <a:ext cx="10515600" cy="5519530"/>
              </a:xfrm>
              <a:blipFill>
                <a:blip r:embed="rId6"/>
                <a:stretch>
                  <a:fillRect l="-1391" t="-2210" r="-63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79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5678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3 UREJENOST CELIH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0187"/>
                <a:ext cx="10515600" cy="962024"/>
              </a:xfrm>
            </p:spPr>
            <p:txBody>
              <a:bodyPr anchor="t">
                <a:normAutofit/>
              </a:bodyPr>
              <a:lstStyle/>
              <a:p>
                <a:r>
                  <a:rPr lang="sl-SI" dirty="0" smtClean="0"/>
                  <a:t>Z odnosom/relacijo med dvema številoma, biti večji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sl-SI" dirty="0" smtClean="0"/>
                  <a:t>) oziroma biti manjši (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sl-SI" dirty="0" smtClean="0"/>
                  <a:t>), je množica celih števil </a:t>
                </a:r>
                <a:r>
                  <a:rPr lang="sl-SI" b="1" dirty="0" smtClean="0"/>
                  <a:t>linearno urejena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0187"/>
                <a:ext cx="10515600" cy="962024"/>
              </a:xfrm>
              <a:blipFill>
                <a:blip r:embed="rId2"/>
                <a:stretch>
                  <a:fillRect l="-1043" t="-10127" b="-759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značba mesta vsebine 2"/>
              <p:cNvSpPr txBox="1">
                <a:spLocks/>
              </p:cNvSpPr>
              <p:nvPr/>
            </p:nvSpPr>
            <p:spPr>
              <a:xfrm>
                <a:off x="838200" y="2652713"/>
                <a:ext cx="5220000" cy="352425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sl-SI" sz="3000" b="1" dirty="0" smtClean="0"/>
                  <a:t>Relaciji </a:t>
                </a:r>
                <a14:m>
                  <m:oMath xmlns:m="http://schemas.openxmlformats.org/officeDocument/2006/math">
                    <m:r>
                      <a:rPr lang="sl-SI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sl-SI" sz="3000" b="1" dirty="0" smtClean="0"/>
                  <a:t> in </a:t>
                </a:r>
                <a14:m>
                  <m:oMath xmlns:m="http://schemas.openxmlformats.org/officeDocument/2006/math">
                    <m:r>
                      <a:rPr lang="sl-SI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sl-SI" sz="3000" b="1" dirty="0" smtClean="0">
                    <a:ea typeface="Cambria Math" panose="02040503050406030204" pitchFamily="18" charset="0"/>
                  </a:rPr>
                  <a:t> ter </a:t>
                </a:r>
                <a14:m>
                  <m:oMath xmlns:m="http://schemas.openxmlformats.org/officeDocument/2006/math">
                    <m:r>
                      <a:rPr lang="sl-SI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sl-SI" sz="3000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Lastnosti</a:t>
                </a:r>
                <a:r>
                  <a:rPr lang="sl-SI" b="1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 – če obema stranema neenakosti prištejemo isto število, se ta ohrani</a:t>
                </a:r>
              </a:p>
            </p:txBody>
          </p:sp>
        </mc:Choice>
        <mc:Fallback xmlns="">
          <p:sp>
            <p:nvSpPr>
              <p:cNvPr id="6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52713"/>
                <a:ext cx="5220000" cy="3524250"/>
              </a:xfrm>
              <a:prstGeom prst="rect">
                <a:avLst/>
              </a:prstGeom>
              <a:blipFill>
                <a:blip r:embed="rId3"/>
                <a:stretch>
                  <a:fillRect l="-2804" t="-3460" r="-7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značba mesta vsebine 2"/>
              <p:cNvSpPr txBox="1">
                <a:spLocks/>
              </p:cNvSpPr>
              <p:nvPr/>
            </p:nvSpPr>
            <p:spPr>
              <a:xfrm>
                <a:off x="6133800" y="2652711"/>
                <a:ext cx="5220000" cy="352425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sl-SI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l-SI" dirty="0">
                        <a:ea typeface="Cambria Math" panose="02040503050406030204" pitchFamily="18" charset="0"/>
                      </a:rPr>
                      <m:t>in</m:t>
                    </m:r>
                    <m:r>
                      <m:rPr>
                        <m:nor/>
                      </m:rPr>
                      <a:rPr lang="sl-SI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m:rPr>
                        <m:nor/>
                      </m:rPr>
                      <a:rPr lang="sl-SI" dirty="0">
                        <a:ea typeface="Cambria Math" panose="02040503050406030204" pitchFamily="18" charset="0"/>
                      </a:rPr>
                      <m:t> – </m:t>
                    </m:r>
                    <m:r>
                      <m:rPr>
                        <m:nor/>
                      </m:rPr>
                      <a:rPr lang="sl-SI" b="1" dirty="0">
                        <a:ea typeface="Cambria Math" panose="02040503050406030204" pitchFamily="18" charset="0"/>
                      </a:rPr>
                      <m:t>tranzitivnost</m:t>
                    </m:r>
                  </m:oMath>
                </a14:m>
                <a:endParaRPr lang="sl-SI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 – če obe strani neenakosti pomnožimo s pozitivnim številom, se neenačaj ohrani</a:t>
                </a:r>
                <a:endParaRPr lang="sl-SI" dirty="0"/>
              </a:p>
              <a:p>
                <a:pPr lvl="1"/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0⇒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 – če obe strani neenakosti pomnožimo </a:t>
                </a:r>
                <a:r>
                  <a:rPr lang="sl-SI" dirty="0" smtClean="0"/>
                  <a:t>z negativnim </a:t>
                </a:r>
                <a:r>
                  <a:rPr lang="sl-SI" dirty="0"/>
                  <a:t>številom, se neenačaj </a:t>
                </a:r>
                <a:r>
                  <a:rPr lang="sl-SI" dirty="0" smtClean="0"/>
                  <a:t>obrne</a:t>
                </a:r>
                <a:endParaRPr lang="sl-SI" dirty="0"/>
              </a:p>
            </p:txBody>
          </p:sp>
        </mc:Choice>
        <mc:Fallback xmlns="">
          <p:sp>
            <p:nvSpPr>
              <p:cNvPr id="7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800" y="2652711"/>
                <a:ext cx="5220000" cy="3524251"/>
              </a:xfrm>
              <a:prstGeom prst="rect">
                <a:avLst/>
              </a:prstGeom>
              <a:blipFill>
                <a:blip r:embed="rId4"/>
                <a:stretch>
                  <a:fillRect t="-1730" r="-1750" b="-328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3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4"/>
          <a:stretch/>
        </p:blipFill>
        <p:spPr>
          <a:xfrm>
            <a:off x="9775845" y="1448061"/>
            <a:ext cx="1965581" cy="914286"/>
          </a:xfrm>
          <a:prstGeom prst="rect">
            <a:avLst/>
          </a:prstGeom>
        </p:spPr>
      </p:pic>
      <p:pic>
        <p:nvPicPr>
          <p:cNvPr id="12" name="Slika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84" y="4900816"/>
            <a:ext cx="2629267" cy="724001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08" y="4900816"/>
            <a:ext cx="2618545" cy="717988"/>
          </a:xfrm>
          <a:prstGeom prst="rect">
            <a:avLst/>
          </a:prstGeom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64275"/>
          </a:xfrm>
        </p:spPr>
        <p:txBody>
          <a:bodyPr>
            <a:normAutofit lnSpcReduction="10000"/>
          </a:bodyPr>
          <a:lstStyle/>
          <a:p>
            <a:r>
              <a:rPr lang="sl-SI" dirty="0" smtClean="0"/>
              <a:t>Obstajajo tri različne točke, ki ne ležijo na isti premici. Te so </a:t>
            </a:r>
            <a:r>
              <a:rPr lang="sl-SI" b="1" dirty="0" err="1" smtClean="0"/>
              <a:t>nekolinearne</a:t>
            </a:r>
            <a:r>
              <a:rPr lang="sl-SI" dirty="0" smtClean="0"/>
              <a:t>. Skoznje poteka točno določena ravnina. </a:t>
            </a:r>
          </a:p>
          <a:p>
            <a:pPr lvl="1"/>
            <a:r>
              <a:rPr lang="sl-SI" i="1" dirty="0"/>
              <a:t>Točke, ki ležijo na isti ravnini, imenujemo </a:t>
            </a:r>
            <a:r>
              <a:rPr lang="sl-SI" b="1" i="1" dirty="0" err="1" smtClean="0"/>
              <a:t>komplanarne</a:t>
            </a:r>
            <a:r>
              <a:rPr lang="sl-SI" b="1" i="1" dirty="0" smtClean="0"/>
              <a:t>/</a:t>
            </a:r>
            <a:r>
              <a:rPr lang="sl-SI" b="1" i="1" dirty="0" err="1" smtClean="0"/>
              <a:t>koplanarne</a:t>
            </a:r>
            <a:r>
              <a:rPr lang="sl-SI" b="1" i="1" dirty="0" smtClean="0"/>
              <a:t> </a:t>
            </a:r>
            <a:r>
              <a:rPr lang="sl-SI" b="1" i="1" dirty="0"/>
              <a:t>točke</a:t>
            </a:r>
            <a:r>
              <a:rPr lang="sl-SI" i="1" dirty="0" smtClean="0"/>
              <a:t>.</a:t>
            </a:r>
          </a:p>
          <a:p>
            <a:r>
              <a:rPr lang="sl-SI" dirty="0"/>
              <a:t>Če ima premica p z dano ravnino dve različni skupni točki, potem premica leži na ravnini:</a:t>
            </a:r>
          </a:p>
          <a:p>
            <a:pPr lvl="1"/>
            <a:r>
              <a:rPr lang="sl-SI" dirty="0" smtClean="0"/>
              <a:t>Dve </a:t>
            </a:r>
            <a:r>
              <a:rPr lang="sl-SI" dirty="0"/>
              <a:t>premici se </a:t>
            </a:r>
            <a:r>
              <a:rPr lang="sl-SI" b="1" dirty="0"/>
              <a:t>sekata</a:t>
            </a:r>
            <a:r>
              <a:rPr lang="sl-SI" dirty="0"/>
              <a:t>, ko imata le eno skupno točko, ki ji pravimo </a:t>
            </a:r>
            <a:r>
              <a:rPr lang="sl-SI" b="1" dirty="0"/>
              <a:t>presečišče</a:t>
            </a:r>
            <a:r>
              <a:rPr lang="sl-SI" dirty="0"/>
              <a:t>.</a:t>
            </a:r>
          </a:p>
          <a:p>
            <a:pPr lvl="1"/>
            <a:r>
              <a:rPr lang="sl-SI" dirty="0"/>
              <a:t>Če premici nimata skupne točke, sta </a:t>
            </a:r>
            <a:r>
              <a:rPr lang="sl-SI" b="1" dirty="0"/>
              <a:t>vzporedni</a:t>
            </a:r>
            <a:r>
              <a:rPr lang="sl-SI" dirty="0"/>
              <a:t>. Dve premici sta vzporedni natanko takrat, ko ležita v isti ravnini in nimata skupne točke ali pa sovpadata. (</a:t>
            </a:r>
            <a:r>
              <a:rPr lang="sl-SI" dirty="0" smtClean="0"/>
              <a:t>Dve </a:t>
            </a:r>
            <a:r>
              <a:rPr lang="sl-SI" dirty="0"/>
              <a:t>ravnini sta vzporedni, če nimata nobene skupne točke ali če sovpadata</a:t>
            </a:r>
            <a:r>
              <a:rPr lang="sl-SI" dirty="0" smtClean="0"/>
              <a:t>.)</a:t>
            </a:r>
            <a:endParaRPr lang="sl-SI" dirty="0"/>
          </a:p>
          <a:p>
            <a:pPr lvl="1"/>
            <a:r>
              <a:rPr lang="sl-SI" dirty="0"/>
              <a:t>Premica in ravnina sta </a:t>
            </a:r>
            <a:r>
              <a:rPr lang="sl-SI" b="1" dirty="0"/>
              <a:t>vzporedni</a:t>
            </a:r>
            <a:r>
              <a:rPr lang="sl-SI" dirty="0"/>
              <a:t>, če nimata nobene skupne točke ali če premica leži v ravnini.</a:t>
            </a:r>
          </a:p>
          <a:p>
            <a:pPr lvl="1"/>
            <a:r>
              <a:rPr lang="sl-SI" dirty="0"/>
              <a:t>Premica, ki ima z ravnino natanko eno skupno točko, ravnino </a:t>
            </a:r>
            <a:r>
              <a:rPr lang="sl-SI" b="1" dirty="0"/>
              <a:t>prebada</a:t>
            </a:r>
            <a:r>
              <a:rPr lang="sl-SI" dirty="0" smtClean="0"/>
              <a:t>.</a:t>
            </a:r>
          </a:p>
          <a:p>
            <a:r>
              <a:rPr lang="sl-SI" dirty="0" smtClean="0"/>
              <a:t>Če so tri različne točke </a:t>
            </a:r>
            <a:r>
              <a:rPr lang="sl-SI" dirty="0" err="1" smtClean="0"/>
              <a:t>kolinearne</a:t>
            </a:r>
            <a:r>
              <a:rPr lang="sl-SI" dirty="0" smtClean="0"/>
              <a:t>, ena  vedno leži med drugima dvema.</a:t>
            </a:r>
            <a:endParaRPr lang="sl-SI" dirty="0"/>
          </a:p>
          <a:p>
            <a:r>
              <a:rPr lang="sl-SI" dirty="0" smtClean="0"/>
              <a:t>Če sta A in B različni točki premice p, potem na premici p ležita vsaj še točki C in D, in sicer C leži med A in B, D pa tako, da je C med A in D.</a:t>
            </a:r>
          </a:p>
          <a:p>
            <a:pPr lvl="1"/>
            <a:r>
              <a:rPr lang="sl-SI" i="1" dirty="0" smtClean="0"/>
              <a:t>Med različnima točkama premice je neskončno mnogo točk.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80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04439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92" y="4886911"/>
            <a:ext cx="2073906" cy="933257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98" y="3852579"/>
            <a:ext cx="2520000" cy="583333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57" y="2534407"/>
            <a:ext cx="3201843" cy="724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Množica točk premice, ki ležijo med različnima točkama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, vključno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, se imenuje </a:t>
                </a:r>
                <a:r>
                  <a:rPr lang="sl-SI" b="1" dirty="0" smtClean="0"/>
                  <a:t>daljica/zveznica</a:t>
                </a:r>
                <a:r>
                  <a:rPr lang="sl-SI" dirty="0" smtClean="0"/>
                  <a:t>.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sta </a:t>
                </a:r>
                <a:r>
                  <a:rPr lang="sl-SI" b="1" dirty="0" smtClean="0"/>
                  <a:t>krajišči</a:t>
                </a:r>
                <a:r>
                  <a:rPr lang="sl-SI" dirty="0" smtClean="0"/>
                  <a:t> daljice.</a:t>
                </a:r>
              </a:p>
              <a:p>
                <a:r>
                  <a:rPr lang="sl-SI" dirty="0" smtClean="0"/>
                  <a:t>Premico na kateri daljica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leži, imenujemo </a:t>
                </a:r>
                <a:r>
                  <a:rPr lang="sl-SI" b="1" dirty="0" smtClean="0"/>
                  <a:t>nosilka</a:t>
                </a:r>
                <a:r>
                  <a:rPr lang="sl-SI" dirty="0" smtClean="0"/>
                  <a:t>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Dolžina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sl-SI" dirty="0" smtClean="0"/>
                  <a:t>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je razdalja med točkama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r>
                  <a:rPr lang="sl-SI" dirty="0" smtClean="0"/>
                  <a:t>Poljubna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l-SI" dirty="0" smtClean="0"/>
                  <a:t> na premici le-to razdeli na dva </a:t>
                </a:r>
                <a:r>
                  <a:rPr lang="sl-SI" b="1" dirty="0" smtClean="0"/>
                  <a:t>poltraka</a:t>
                </a:r>
                <a:r>
                  <a:rPr lang="sl-SI" dirty="0" smtClean="0"/>
                  <a:t>, ki imata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l-SI" dirty="0" smtClean="0"/>
                  <a:t> za </a:t>
                </a:r>
                <a:r>
                  <a:rPr lang="sl-SI" b="1" dirty="0" smtClean="0"/>
                  <a:t>izhodišče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b="1" dirty="0"/>
                  <a:t>p</a:t>
                </a:r>
                <a:r>
                  <a:rPr lang="sl-SI" b="1" dirty="0" smtClean="0"/>
                  <a:t>ozitivni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poltrak</a:t>
                </a:r>
                <a:r>
                  <a:rPr lang="sl-SI" dirty="0" smtClean="0"/>
                  <a:t> – množica točk, ki leži desno od izhodišča;</a:t>
                </a:r>
              </a:p>
              <a:p>
                <a:pPr lvl="1"/>
                <a:r>
                  <a:rPr lang="sl-SI" b="1" dirty="0" smtClean="0"/>
                  <a:t>negativni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poltrak</a:t>
                </a:r>
                <a:r>
                  <a:rPr lang="sl-SI" dirty="0" smtClean="0"/>
                  <a:t> – množica točk, ki leži levo od izhodišča.</a:t>
                </a:r>
              </a:p>
              <a:p>
                <a:r>
                  <a:rPr lang="sl-SI" dirty="0" smtClean="0"/>
                  <a:t>Poljubna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razdeli ravnino na dve </a:t>
                </a:r>
                <a:r>
                  <a:rPr lang="sl-SI" b="1" dirty="0" smtClean="0"/>
                  <a:t>polravnini</a:t>
                </a:r>
                <a:r>
                  <a:rPr lang="sl-SI" dirty="0" smtClean="0"/>
                  <a:t>, katerih </a:t>
                </a:r>
                <a:r>
                  <a:rPr lang="sl-SI" b="1" dirty="0" smtClean="0"/>
                  <a:t>rob</a:t>
                </a:r>
                <a:r>
                  <a:rPr lang="sl-SI" dirty="0" smtClean="0"/>
                  <a:t>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ležita na različnih polravninah, če daljica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seka rob polravnine.</a:t>
                </a:r>
              </a:p>
              <a:p>
                <a:pPr lvl="1"/>
                <a:r>
                  <a:rPr lang="sl-SI" dirty="0" smtClean="0"/>
                  <a:t>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ležita na isti </a:t>
                </a:r>
                <a:r>
                  <a:rPr lang="sl-SI" b="1" dirty="0" smtClean="0"/>
                  <a:t>strani/bregu</a:t>
                </a:r>
                <a:r>
                  <a:rPr lang="sl-SI" dirty="0" smtClean="0"/>
                  <a:t> premice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, če obe ležita v isti polravnini.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  <a:blipFill>
                <a:blip r:embed="rId5"/>
                <a:stretch>
                  <a:fillRect l="-1043" t="-1654" r="-638" b="-19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81</a:t>
            </a:fld>
            <a:endParaRPr lang="sl-SI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98" y="4312410"/>
            <a:ext cx="2520000" cy="65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9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Enostaven lik </a:t>
                </a:r>
                <a:r>
                  <a:rPr lang="sl-SI" dirty="0" smtClean="0"/>
                  <a:t>je množica točk v ravnini, ki je omejena s sklenjeno krivuljo, ki sama sebe ne seka.</a:t>
                </a:r>
              </a:p>
              <a:p>
                <a:pPr lvl="4"/>
                <a:endParaRPr lang="sl-SI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Konveksnost</a:t>
                </a:r>
              </a:p>
              <a:p>
                <a:r>
                  <a:rPr lang="sl-SI" dirty="0"/>
                  <a:t>Množica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/>
                  <a:t> je </a:t>
                </a:r>
                <a:r>
                  <a:rPr lang="sl-SI" b="1" dirty="0"/>
                  <a:t>konveksna</a:t>
                </a:r>
                <a:r>
                  <a:rPr lang="sl-SI" dirty="0"/>
                  <a:t>, če lahko poljubni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/>
                  <a:t> iz te množice povežemo z daljico, ki v celoti leži v množici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Množica</a:t>
                </a:r>
                <a:r>
                  <a:rPr lang="sl-SI" dirty="0"/>
                  <a:t>, ki ni konveksna, je </a:t>
                </a:r>
                <a:r>
                  <a:rPr lang="sl-SI" b="1" dirty="0"/>
                  <a:t>konkavna</a:t>
                </a:r>
                <a:r>
                  <a:rPr lang="sl-SI" dirty="0"/>
                  <a:t>. To pomeni, da obstaja v množici (vsaj en) par točk, ki ju povezuje daljica, ki ne leži v celoti v dani množici.</a:t>
                </a: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  <a:blipFill>
                <a:blip r:embed="rId2"/>
                <a:stretch>
                  <a:fillRect l="-1391" t="-1654" r="-12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82</a:t>
            </a:fld>
            <a:endParaRPr lang="sl-SI" dirty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124504"/>
            <a:ext cx="6752764" cy="22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52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74" y="5539409"/>
            <a:ext cx="3350901" cy="1182066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38" y="3271735"/>
            <a:ext cx="2208614" cy="654728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34" y="1743376"/>
            <a:ext cx="2555629" cy="1155389"/>
          </a:xfrm>
          <a:prstGeom prst="rect">
            <a:avLst/>
          </a:prstGeom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64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Koti</a:t>
            </a:r>
          </a:p>
          <a:p>
            <a:r>
              <a:rPr lang="sl-SI" dirty="0" smtClean="0"/>
              <a:t>Dva poltraka s skupnim izhodiščem razdelita ravnino na dva </a:t>
            </a:r>
            <a:r>
              <a:rPr lang="sl-SI" b="1" dirty="0" smtClean="0"/>
              <a:t>kota</a:t>
            </a:r>
            <a:r>
              <a:rPr lang="sl-SI" dirty="0" smtClean="0"/>
              <a:t>. Vsak izmed kotov ima dana poltraka za </a:t>
            </a:r>
            <a:r>
              <a:rPr lang="sl-SI" b="1" dirty="0" smtClean="0"/>
              <a:t>kraka</a:t>
            </a:r>
            <a:r>
              <a:rPr lang="sl-SI" dirty="0" smtClean="0"/>
              <a:t>, skupno izhodišče pa za </a:t>
            </a:r>
            <a:r>
              <a:rPr lang="sl-SI" b="1" dirty="0" smtClean="0"/>
              <a:t>vrh</a:t>
            </a:r>
            <a:r>
              <a:rPr lang="sl-SI" dirty="0" smtClean="0"/>
              <a:t>.</a:t>
            </a:r>
          </a:p>
          <a:p>
            <a:pPr lvl="1"/>
            <a:r>
              <a:rPr lang="sl-SI" dirty="0" smtClean="0"/>
              <a:t>Če se poltraka ne dopolnjujeta v premico, je en kot </a:t>
            </a:r>
            <a:r>
              <a:rPr lang="sl-SI" b="1" dirty="0" smtClean="0"/>
              <a:t>konveksen</a:t>
            </a:r>
            <a:r>
              <a:rPr lang="sl-SI" dirty="0" smtClean="0"/>
              <a:t>, drugi pa je </a:t>
            </a:r>
            <a:r>
              <a:rPr lang="sl-SI" b="1" dirty="0" smtClean="0"/>
              <a:t>konkaven</a:t>
            </a:r>
            <a:r>
              <a:rPr lang="sl-SI" dirty="0" smtClean="0"/>
              <a:t>.</a:t>
            </a:r>
          </a:p>
          <a:p>
            <a:pPr lvl="1"/>
            <a:r>
              <a:rPr lang="sl-SI" dirty="0" smtClean="0"/>
              <a:t>Če se poltraka v premico dopolnjujeta, sta oba kota </a:t>
            </a:r>
            <a:r>
              <a:rPr lang="sl-SI" b="1" dirty="0" smtClean="0"/>
              <a:t>konveksna</a:t>
            </a:r>
            <a:r>
              <a:rPr lang="sl-SI" dirty="0" smtClean="0"/>
              <a:t>.</a:t>
            </a:r>
          </a:p>
          <a:p>
            <a:r>
              <a:rPr lang="sl-SI" dirty="0" smtClean="0"/>
              <a:t>Če se kraka dopolnjujeta v premico, določata dva enaka konveksna kota – </a:t>
            </a:r>
            <a:r>
              <a:rPr lang="sl-SI" b="1" dirty="0" smtClean="0"/>
              <a:t>iztegnjena</a:t>
            </a:r>
            <a:r>
              <a:rPr lang="sl-SI" dirty="0" smtClean="0"/>
              <a:t> </a:t>
            </a:r>
            <a:r>
              <a:rPr lang="sl-SI" b="1" dirty="0" smtClean="0"/>
              <a:t>kota</a:t>
            </a:r>
            <a:r>
              <a:rPr lang="sl-SI" dirty="0" smtClean="0"/>
              <a:t>.</a:t>
            </a:r>
          </a:p>
          <a:p>
            <a:r>
              <a:rPr lang="sl-SI" dirty="0" smtClean="0"/>
              <a:t>Če se kraka prekrivata, določata </a:t>
            </a:r>
            <a:r>
              <a:rPr lang="sl-SI" b="1" dirty="0" smtClean="0"/>
              <a:t>polni</a:t>
            </a:r>
            <a:r>
              <a:rPr lang="sl-SI" dirty="0" smtClean="0"/>
              <a:t> </a:t>
            </a:r>
            <a:r>
              <a:rPr lang="sl-SI" b="1" dirty="0" smtClean="0"/>
              <a:t>kot</a:t>
            </a:r>
            <a:r>
              <a:rPr lang="sl-SI" dirty="0" smtClean="0"/>
              <a:t> oziroma </a:t>
            </a:r>
            <a:r>
              <a:rPr lang="sl-SI" b="1" dirty="0" smtClean="0"/>
              <a:t>ničelni</a:t>
            </a:r>
            <a:r>
              <a:rPr lang="sl-SI" dirty="0" smtClean="0"/>
              <a:t> </a:t>
            </a:r>
            <a:r>
              <a:rPr lang="sl-SI" b="1" dirty="0" smtClean="0"/>
              <a:t>kot</a:t>
            </a:r>
            <a:r>
              <a:rPr lang="sl-SI" dirty="0" smtClean="0"/>
              <a:t>.</a:t>
            </a:r>
          </a:p>
          <a:p>
            <a:r>
              <a:rPr lang="sl-SI" dirty="0" smtClean="0"/>
              <a:t>Kota s skupnim vrhom, ki imata en skupen krak, presek njunih notranjosti pa je prazen, sta </a:t>
            </a:r>
            <a:r>
              <a:rPr lang="sl-SI" b="1" dirty="0" smtClean="0"/>
              <a:t>sosedna kota</a:t>
            </a:r>
            <a:r>
              <a:rPr lang="sl-SI" dirty="0" smtClean="0"/>
              <a:t>.</a:t>
            </a:r>
          </a:p>
          <a:p>
            <a:r>
              <a:rPr lang="sl-SI" dirty="0" smtClean="0"/>
              <a:t>Sosedna kota, katerih kraka, ki nista skupna, tvorita premico, sta </a:t>
            </a:r>
            <a:r>
              <a:rPr lang="sl-SI" b="1" dirty="0" smtClean="0"/>
              <a:t>sokota</a:t>
            </a:r>
            <a:r>
              <a:rPr lang="sl-SI" dirty="0" smtClean="0"/>
              <a:t>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83</a:t>
            </a:fld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00" y="3244880"/>
            <a:ext cx="2370420" cy="5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21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Večkotniki</a:t>
                </a:r>
              </a:p>
              <a:p>
                <a:r>
                  <a:rPr lang="sl-SI" dirty="0" smtClean="0"/>
                  <a:t>Tri </a:t>
                </a:r>
                <a:r>
                  <a:rPr lang="sl-SI" dirty="0" err="1" smtClean="0"/>
                  <a:t>nekolinearne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sl-SI" dirty="0" smtClean="0"/>
                  <a:t> določajo </a:t>
                </a:r>
                <a:r>
                  <a:rPr lang="sl-SI" b="1" dirty="0" smtClean="0"/>
                  <a:t>trikotnik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).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sl-SI" dirty="0" smtClean="0"/>
                  <a:t> so </a:t>
                </a:r>
                <a:r>
                  <a:rPr lang="sl-SI" b="1" dirty="0" smtClean="0"/>
                  <a:t>oglišča</a:t>
                </a:r>
                <a:r>
                  <a:rPr lang="sl-SI" dirty="0" smtClean="0"/>
                  <a:t> trikotnika,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sl-SI" dirty="0" smtClean="0"/>
                  <a:t> pa njegove </a:t>
                </a:r>
                <a:r>
                  <a:rPr lang="sl-SI" b="1" dirty="0" smtClean="0"/>
                  <a:t>stranice</a:t>
                </a:r>
                <a:r>
                  <a:rPr lang="sl-SI" dirty="0" smtClean="0"/>
                  <a:t>. Koti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∢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𝐵𝐴𝐶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∢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∢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𝐴𝐶𝐵</m:t>
                    </m:r>
                  </m:oMath>
                </a14:m>
                <a:r>
                  <a:rPr lang="sl-SI" dirty="0" smtClean="0"/>
                  <a:t> so </a:t>
                </a:r>
                <a:r>
                  <a:rPr lang="sl-SI" b="1" dirty="0" smtClean="0"/>
                  <a:t>notranji koti</a:t>
                </a:r>
                <a:r>
                  <a:rPr lang="sl-SI" dirty="0" smtClean="0"/>
                  <a:t> trikotnika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. Označimo jih zapovrstjo z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,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l-SI" dirty="0" smtClean="0"/>
                  <a:t> in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sl-SI" dirty="0" smtClean="0"/>
                  <a:t>. Stranico nasproti oglišča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označimo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, stranico nasproti oglišča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in stranico nasproti oglišča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sl-SI" dirty="0" smtClean="0"/>
                  <a:t> 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 trikotniku je ena stranica krajša od vsote drugih dveh in daljša od absolutne vrednosti razlike drugih dveh: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Točke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sl-SI" dirty="0" smtClean="0"/>
                  <a:t>) v ravnini, od katerih nobene zaporedne tri točke niso </a:t>
                </a:r>
                <a:r>
                  <a:rPr lang="sl-SI" dirty="0" err="1" smtClean="0"/>
                  <a:t>kolinearne</a:t>
                </a:r>
                <a:r>
                  <a:rPr lang="sl-SI" dirty="0" smtClean="0"/>
                  <a:t>, tvorijo </a:t>
                </a:r>
                <a:r>
                  <a:rPr lang="sl-SI" b="1" dirty="0" smtClean="0"/>
                  <a:t>n-kotnik/večkotnik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l-SI" dirty="0" smtClean="0"/>
                  <a:t> z </a:t>
                </a:r>
                <a:r>
                  <a:rPr lang="sl-SI" b="1" dirty="0" smtClean="0"/>
                  <a:t>oglišči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</a:t>
                </a:r>
                <a:r>
                  <a:rPr lang="sl-SI" b="1" dirty="0" smtClean="0"/>
                  <a:t>stranicami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Daljico, ki povezuje dve </a:t>
                </a:r>
                <a:r>
                  <a:rPr lang="sl-SI" dirty="0" err="1" smtClean="0"/>
                  <a:t>nesosedni</a:t>
                </a:r>
                <a:r>
                  <a:rPr lang="sl-SI" dirty="0" smtClean="0"/>
                  <a:t> oglišči, imenujemo </a:t>
                </a:r>
                <a:r>
                  <a:rPr lang="sl-SI" b="1" dirty="0" smtClean="0"/>
                  <a:t>diagonala</a:t>
                </a:r>
                <a:r>
                  <a:rPr lang="sl-SI" dirty="0" smtClean="0"/>
                  <a:t>. Število diagonal n-kotnika izračunamo po formuli: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4275"/>
              </a:xfrm>
              <a:blipFill>
                <a:blip r:embed="rId2"/>
                <a:stretch>
                  <a:fillRect l="-1391" t="-1946" r="-1797" b="-48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84</a:t>
            </a:fld>
            <a:endParaRPr lang="sl-SI" dirty="0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187" y="1417638"/>
            <a:ext cx="3019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49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2 SKLADNOST IN MERJENJE KOTOV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13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Togi premik</a:t>
                </a:r>
                <a:r>
                  <a:rPr lang="sl-SI" dirty="0" smtClean="0"/>
                  <a:t> (gibanje, izometrija) </a:t>
                </a:r>
                <a:r>
                  <a:rPr lang="sl-SI" dirty="0"/>
                  <a:t>imenujemo preslikavo v ravnini, ki ohranja razdalje. Če preslikamo s togo preslikavo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/>
                  <a:t>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/>
                  <a:t> in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/>
                  <a:t>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/>
                  <a:t>, 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′,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sl-SI" dirty="0"/>
                  <a:t>. </a:t>
                </a:r>
                <a:r>
                  <a:rPr lang="sl-SI" b="1" dirty="0"/>
                  <a:t>Negibna točka</a:t>
                </a:r>
                <a:r>
                  <a:rPr lang="sl-SI" dirty="0"/>
                  <a:t> toge preslikave je točka, ki se preslika sama vase</a:t>
                </a:r>
                <a:r>
                  <a:rPr lang="sl-SI" dirty="0" smtClean="0"/>
                  <a:t>. </a:t>
                </a:r>
              </a:p>
              <a:p>
                <a:r>
                  <a:rPr lang="sl-SI" dirty="0" smtClean="0"/>
                  <a:t>Togi premik preslika premice v premice, daljice v enako dolge daljice.</a:t>
                </a:r>
              </a:p>
              <a:p>
                <a:r>
                  <a:rPr lang="sl-SI" dirty="0" smtClean="0"/>
                  <a:t>Množici (lika)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sta </a:t>
                </a:r>
                <a:r>
                  <a:rPr lang="sl-SI" b="1" dirty="0" smtClean="0"/>
                  <a:t>skladni</a:t>
                </a:r>
                <a:r>
                  <a:rPr lang="sl-SI" dirty="0"/>
                  <a:t>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), </a:t>
                </a:r>
                <a:r>
                  <a:rPr lang="sl-SI" dirty="0"/>
                  <a:t>če obstaja toga preslikava, ki preslika množico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na množico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ali obratno, da se popolnoma prekrijeta. </a:t>
                </a:r>
                <a:endParaRPr lang="sl-SI" dirty="0" smtClean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dirty="0" smtClean="0"/>
                  <a:t>Množica je sama sebi vedno skladna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sl-SI" dirty="0" smtClean="0"/>
                  <a:t>) – </a:t>
                </a:r>
                <a:r>
                  <a:rPr lang="sl-SI" b="1" dirty="0" smtClean="0"/>
                  <a:t>refleksivnost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simetričnost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tranzitivnost</a:t>
                </a:r>
                <a:r>
                  <a:rPr lang="sl-SI" dirty="0" smtClean="0"/>
                  <a:t> 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13312"/>
              </a:xfrm>
              <a:blipFill>
                <a:blip r:embed="rId2"/>
                <a:stretch>
                  <a:fillRect l="-1043" t="-2730" r="-127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73873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2388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Pogoji skladnosti</a:t>
            </a:r>
          </a:p>
          <a:p>
            <a:r>
              <a:rPr lang="sl-SI" dirty="0" smtClean="0"/>
              <a:t>Daljici sta skladni natanko takrat, ko sta enako dolgi.</a:t>
            </a:r>
          </a:p>
          <a:p>
            <a:r>
              <a:rPr lang="sl-SI" dirty="0" smtClean="0"/>
              <a:t>Kota sta skladna natanko takrat, ko sta enako velika.</a:t>
            </a:r>
          </a:p>
          <a:p>
            <a:r>
              <a:rPr lang="sl-SI" dirty="0" smtClean="0"/>
              <a:t>Dva trikotnika sta skladna, če imata paroma skladne vse stranice in tem stranica nasprotne kote. </a:t>
            </a:r>
          </a:p>
          <a:p>
            <a:r>
              <a:rPr lang="sl-SI" dirty="0" smtClean="0"/>
              <a:t>Trikotnika sta skladna, če se ujemata:</a:t>
            </a:r>
          </a:p>
          <a:p>
            <a:pPr lvl="1"/>
            <a:r>
              <a:rPr lang="sl-SI" sz="2800" dirty="0" smtClean="0"/>
              <a:t>v vseh treh stranicah;</a:t>
            </a:r>
          </a:p>
          <a:p>
            <a:pPr lvl="1"/>
            <a:r>
              <a:rPr lang="sl-SI" sz="2800" dirty="0" smtClean="0"/>
              <a:t>v dveh stranicah in kotu med njima;</a:t>
            </a:r>
          </a:p>
          <a:p>
            <a:pPr lvl="1"/>
            <a:r>
              <a:rPr lang="sl-SI" sz="2800" dirty="0"/>
              <a:t>v</a:t>
            </a:r>
            <a:r>
              <a:rPr lang="sl-SI" sz="2800" dirty="0" smtClean="0"/>
              <a:t> dveh stranicah in kotu, ki leži nasproti daljše od obeh stranic ali</a:t>
            </a:r>
          </a:p>
          <a:p>
            <a:pPr lvl="1"/>
            <a:r>
              <a:rPr lang="sl-SI" sz="2800" dirty="0"/>
              <a:t>v</a:t>
            </a:r>
            <a:r>
              <a:rPr lang="sl-SI" sz="2800" dirty="0" smtClean="0"/>
              <a:t> eni stranici in njej priležnih kotih.</a:t>
            </a:r>
          </a:p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648625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98" y="5129399"/>
            <a:ext cx="2949202" cy="1474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"/>
                <a:ext cx="10515600" cy="6261100"/>
              </a:xfrm>
            </p:spPr>
            <p:txBody>
              <a:bodyPr anchor="t">
                <a:normAutofit/>
              </a:bodyPr>
              <a:lstStyle/>
              <a:p>
                <a:r>
                  <a:rPr lang="sl-SI" dirty="0" smtClean="0"/>
                  <a:t>Osnovna enota za merjenje kotov je </a:t>
                </a:r>
                <a:r>
                  <a:rPr lang="sl-SI" b="1" dirty="0" smtClean="0"/>
                  <a:t>kotna stopinja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l-SI" dirty="0" smtClean="0"/>
                  <a:t>), kar predstavlja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360</m:t>
                        </m:r>
                      </m:den>
                    </m:f>
                  </m:oMath>
                </a14:m>
                <a:r>
                  <a:rPr lang="sl-SI" dirty="0" smtClean="0"/>
                  <a:t> polnega kota. Poznamo še </a:t>
                </a:r>
                <a:r>
                  <a:rPr lang="sl-SI" b="1" dirty="0" smtClean="0"/>
                  <a:t>kotno minuto</a:t>
                </a:r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1°=60‘</m:t>
                    </m:r>
                  </m:oMath>
                </a14:m>
                <a:r>
                  <a:rPr lang="sl-SI" dirty="0" smtClean="0"/>
                  <a:t>) in </a:t>
                </a:r>
                <a:r>
                  <a:rPr lang="sl-SI" b="1" dirty="0" smtClean="0"/>
                  <a:t>kotno sekundo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1‘=60‘‘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r>
                  <a:rPr lang="sl-SI" dirty="0" smtClean="0"/>
                  <a:t>Kot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oster</a:t>
                </a:r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0°&lt;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sl-SI" dirty="0" smtClean="0"/>
                  <a:t>, in </a:t>
                </a:r>
                <a:r>
                  <a:rPr lang="sl-SI" b="1" dirty="0" smtClean="0"/>
                  <a:t>top</a:t>
                </a:r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90°&lt;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&lt;180°</m:t>
                    </m:r>
                  </m:oMath>
                </a14:m>
                <a:r>
                  <a:rPr lang="sl-SI" dirty="0" smtClean="0"/>
                  <a:t>. Če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=90°</m:t>
                    </m:r>
                  </m:oMath>
                </a14:m>
                <a:r>
                  <a:rPr lang="sl-SI" dirty="0" smtClean="0"/>
                  <a:t>, je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pravi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kot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Kota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l-SI" dirty="0" smtClean="0"/>
                  <a:t> sta </a:t>
                </a:r>
                <a:r>
                  <a:rPr lang="sl-SI" b="1" dirty="0" smtClean="0"/>
                  <a:t>suplementarna</a:t>
                </a:r>
                <a:r>
                  <a:rPr lang="sl-SI" dirty="0" smtClean="0"/>
                  <a:t>, če je njuna vsota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180°</m:t>
                    </m:r>
                  </m:oMath>
                </a14:m>
                <a:r>
                  <a:rPr lang="sl-SI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=180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sl-SI" dirty="0" smtClean="0"/>
              </a:p>
              <a:p>
                <a:pPr lvl="1"/>
                <a:r>
                  <a:rPr lang="sl-SI" dirty="0"/>
                  <a:t>Sokota sta vedno suplementarna, suplementarna kota pa nista vedno sokota.</a:t>
                </a:r>
              </a:p>
              <a:p>
                <a:r>
                  <a:rPr lang="sl-SI" dirty="0" smtClean="0"/>
                  <a:t>Kota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sl-SI" dirty="0" smtClean="0"/>
                  <a:t> in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sl-SI" dirty="0" smtClean="0"/>
                  <a:t> sta </a:t>
                </a:r>
                <a:r>
                  <a:rPr lang="sl-SI" b="1" dirty="0" smtClean="0"/>
                  <a:t>komplementarna</a:t>
                </a:r>
                <a:r>
                  <a:rPr lang="sl-SI" dirty="0" smtClean="0"/>
                  <a:t>, če je njuna vsota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90°</m:t>
                    </m:r>
                  </m:oMath>
                </a14:m>
                <a:r>
                  <a:rPr lang="sl-SI" dirty="0" smtClean="0">
                    <a:latin typeface="Cambria Math" panose="02040503050406030204" pitchFamily="18" charset="0"/>
                  </a:rPr>
                  <a:t>: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=90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Kota sta </a:t>
                </a:r>
                <a:r>
                  <a:rPr lang="sl-SI" b="1" dirty="0" smtClean="0"/>
                  <a:t>sovršna</a:t>
                </a:r>
                <a:r>
                  <a:rPr lang="sl-SI" dirty="0" smtClean="0"/>
                  <a:t>, če se njuna kraka dopolnjujeta v premico. Sovršna kota sta vedno skladna.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"/>
                <a:ext cx="10515600" cy="6261100"/>
              </a:xfrm>
              <a:blipFill>
                <a:blip r:embed="rId3"/>
                <a:stretch>
                  <a:fillRect l="-1043" t="-1558" r="-156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49844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"/>
                <a:ext cx="10515600" cy="6261100"/>
              </a:xfrm>
            </p:spPr>
            <p:txBody>
              <a:bodyPr anchor="t">
                <a:normAutofit/>
              </a:bodyPr>
              <a:lstStyle/>
              <a:p>
                <a:r>
                  <a:rPr lang="sl-SI" b="1" dirty="0" smtClean="0"/>
                  <a:t>Kot med premicama</a:t>
                </a:r>
                <a:r>
                  <a:rPr lang="sl-SI" dirty="0" smtClean="0"/>
                  <a:t> (sekajočima) je manjši izmed kotov, ki jih določata, oziroma je pravi, če so vsi koti enaki (premici sta pravokotni). Kot med premicama, ki sta vzporedni, je po dogovoru enak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premica seka dve vzporedni si premici, so koti med premicami med seboj enaki.</a:t>
                </a:r>
              </a:p>
              <a:p>
                <a:pPr lvl="1"/>
                <a:endParaRPr lang="sl-SI" dirty="0"/>
              </a:p>
              <a:p>
                <a:pPr lvl="1"/>
                <a:endParaRPr lang="sl-SI" dirty="0" smtClean="0"/>
              </a:p>
              <a:p>
                <a:pPr lvl="2"/>
                <a:endParaRPr lang="sl-SI" dirty="0" smtClean="0"/>
              </a:p>
              <a:p>
                <a:r>
                  <a:rPr lang="sl-SI" dirty="0" smtClean="0"/>
                  <a:t>V ravnini lahko skozi izbrano točko, ki ne leži na premici, premici narišemo natanko eno vzporednico in pravokotnico.</a:t>
                </a:r>
              </a:p>
              <a:p>
                <a:r>
                  <a:rPr lang="sl-SI" dirty="0" smtClean="0"/>
                  <a:t>Lastnosti vzporednosti: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refleksivnost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simetričnost</a:t>
                </a:r>
                <a:r>
                  <a:rPr lang="sl-SI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tranzitivnost</a:t>
                </a:r>
                <a:r>
                  <a:rPr lang="sl-SI" dirty="0" smtClean="0"/>
                  <a:t>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"/>
                <a:ext cx="10515600" cy="6261100"/>
              </a:xfrm>
              <a:blipFill>
                <a:blip r:embed="rId2"/>
                <a:stretch>
                  <a:fillRect l="-1043" t="-1558" r="-1739" b="-175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88</a:t>
            </a:fld>
            <a:endParaRPr lang="sl-SI"/>
          </a:p>
        </p:txBody>
      </p:sp>
      <p:grpSp>
        <p:nvGrpSpPr>
          <p:cNvPr id="8" name="Skupina 7"/>
          <p:cNvGrpSpPr/>
          <p:nvPr/>
        </p:nvGrpSpPr>
        <p:grpSpPr>
          <a:xfrm>
            <a:off x="4033500" y="2378636"/>
            <a:ext cx="1872000" cy="1681627"/>
            <a:chOff x="3844993" y="2441638"/>
            <a:chExt cx="1872000" cy="1681627"/>
          </a:xfrm>
        </p:grpSpPr>
        <p:pic>
          <p:nvPicPr>
            <p:cNvPr id="6" name="Slika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993" y="2441638"/>
              <a:ext cx="1872000" cy="1681627"/>
            </a:xfrm>
            <a:prstGeom prst="rect">
              <a:avLst/>
            </a:prstGeom>
          </p:spPr>
        </p:pic>
        <p:pic>
          <p:nvPicPr>
            <p:cNvPr id="7" name="Slika 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993" y="2441638"/>
              <a:ext cx="1872000" cy="1681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2754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8" y="5265661"/>
            <a:ext cx="3532981" cy="1484876"/>
          </a:xfrm>
          <a:prstGeom prst="rect">
            <a:avLst/>
          </a:prstGeom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266700"/>
            <a:ext cx="10515600" cy="63373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Koti z vzporednimi kraki</a:t>
            </a:r>
          </a:p>
          <a:p>
            <a:pPr marL="0" indent="0">
              <a:buNone/>
            </a:pPr>
            <a:r>
              <a:rPr lang="sl-SI" dirty="0" smtClean="0"/>
              <a:t>Kota, ki imata paroma vzporedne krake, sta skladna ali suplementarna.</a:t>
            </a:r>
          </a:p>
          <a:p>
            <a:pPr lvl="1"/>
            <a:r>
              <a:rPr lang="sl-SI" dirty="0"/>
              <a:t>Če sta pri tem oba para krakov usmerjena v isto smer, sta kota </a:t>
            </a:r>
            <a:r>
              <a:rPr lang="sl-SI" dirty="0" smtClean="0"/>
              <a:t>skladna.</a:t>
            </a:r>
          </a:p>
          <a:p>
            <a:pPr lvl="1"/>
            <a:r>
              <a:rPr lang="sl-SI" dirty="0" smtClean="0"/>
              <a:t>Če </a:t>
            </a:r>
            <a:r>
              <a:rPr lang="sl-SI" dirty="0"/>
              <a:t>sta pri tem oba para krakov usmerjena v nasprotno smer, sta kota </a:t>
            </a:r>
            <a:r>
              <a:rPr lang="sl-SI" dirty="0" smtClean="0"/>
              <a:t>skladna.</a:t>
            </a:r>
          </a:p>
          <a:p>
            <a:pPr lvl="1"/>
            <a:r>
              <a:rPr lang="sl-SI" dirty="0" smtClean="0"/>
              <a:t>Če </a:t>
            </a:r>
            <a:r>
              <a:rPr lang="sl-SI" dirty="0"/>
              <a:t>je en par krakov usmerjen v isto smer, drugi par pa v nasprotno, sta kota suplementarna</a:t>
            </a:r>
            <a:r>
              <a:rPr lang="sl-SI" dirty="0" smtClean="0"/>
              <a:t>.</a:t>
            </a:r>
          </a:p>
          <a:p>
            <a:pPr lvl="1"/>
            <a:endParaRPr lang="sl-SI" dirty="0" smtClean="0"/>
          </a:p>
          <a:p>
            <a:pPr lvl="1"/>
            <a:endParaRPr lang="sl-SI" dirty="0"/>
          </a:p>
          <a:p>
            <a:pPr marL="0" indent="0">
              <a:buNone/>
            </a:pPr>
            <a:r>
              <a:rPr lang="sl-SI" sz="3000" b="1" dirty="0" smtClean="0"/>
              <a:t>Koti s pravokotnimi kraki</a:t>
            </a:r>
          </a:p>
          <a:p>
            <a:pPr marL="0" indent="0">
              <a:buNone/>
            </a:pPr>
            <a:r>
              <a:rPr lang="pl-PL" dirty="0" smtClean="0"/>
              <a:t>Kota</a:t>
            </a:r>
            <a:r>
              <a:rPr lang="pl-PL" dirty="0"/>
              <a:t>, ki imata paroma pravokotne krake, sta skladna </a:t>
            </a:r>
            <a:r>
              <a:rPr lang="pl-PL" dirty="0" smtClean="0"/>
              <a:t>ali suplement</a:t>
            </a:r>
            <a:r>
              <a:rPr lang="sl-SI" dirty="0" err="1" smtClean="0"/>
              <a:t>arna</a:t>
            </a:r>
            <a:r>
              <a:rPr lang="sl-SI" dirty="0" smtClean="0"/>
              <a:t>.</a:t>
            </a:r>
          </a:p>
          <a:p>
            <a:pPr lvl="1"/>
            <a:r>
              <a:rPr lang="sl-SI" dirty="0" smtClean="0"/>
              <a:t>Če </a:t>
            </a:r>
            <a:r>
              <a:rPr lang="sl-SI" dirty="0"/>
              <a:t>leži vrh enega kota v notranjosti drugega, sta kota </a:t>
            </a:r>
            <a:r>
              <a:rPr lang="sl-SI" dirty="0" smtClean="0"/>
              <a:t>suplementarna.</a:t>
            </a:r>
          </a:p>
          <a:p>
            <a:pPr lvl="1"/>
            <a:r>
              <a:rPr lang="sl-SI" dirty="0" smtClean="0"/>
              <a:t>Če </a:t>
            </a:r>
            <a:r>
              <a:rPr lang="sl-SI" dirty="0"/>
              <a:t>leži vrh enega kota zunaj drugega, sta kota skladna</a:t>
            </a:r>
            <a:r>
              <a:rPr lang="sl-SI" dirty="0" smtClean="0"/>
              <a:t>.</a:t>
            </a:r>
            <a:endParaRPr lang="pl-PL" dirty="0" smtClean="0"/>
          </a:p>
          <a:p>
            <a:pPr lvl="1"/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89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12" y="2410709"/>
            <a:ext cx="5424487" cy="14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3"/>
                <a:ext cx="10515600" cy="6356351"/>
              </a:xfrm>
            </p:spPr>
            <p:txBody>
              <a:bodyPr numCol="1"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Relaciji </a:t>
                </a:r>
                <a14:m>
                  <m:oMath xmlns:m="http://schemas.openxmlformats.org/officeDocument/2006/math">
                    <m:r>
                      <a:rPr lang="sl-SI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sl-SI" sz="3000" b="1" dirty="0" smtClean="0"/>
                  <a:t> in </a:t>
                </a:r>
                <a14:m>
                  <m:oMath xmlns:m="http://schemas.openxmlformats.org/officeDocument/2006/math">
                    <m:r>
                      <a:rPr lang="sl-SI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Za ti dve relaciji veljajo iste lastnosti kot za relaciji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sl-SI" dirty="0" smtClean="0"/>
                  <a:t>, poleg tega pa še: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;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refleksivnost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err="1" smtClean="0"/>
                  <a:t>antisimetričnost</a:t>
                </a:r>
                <a:endParaRPr lang="sl-SI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tranzitivnost</a:t>
                </a:r>
              </a:p>
              <a:p>
                <a:r>
                  <a:rPr lang="sl-SI" dirty="0" smtClean="0"/>
                  <a:t>Relaciji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sl-SI" dirty="0" smtClean="0"/>
                  <a:t> sta relaciji delne urejenosti, zato zaradi veljavnosti refleksivnosti, </a:t>
                </a:r>
                <a:r>
                  <a:rPr lang="sl-SI" dirty="0" err="1" smtClean="0"/>
                  <a:t>antisimetričnosti</a:t>
                </a:r>
                <a:r>
                  <a:rPr lang="sl-SI" dirty="0" smtClean="0"/>
                  <a:t> in tranzitivnosti množico celih števil </a:t>
                </a:r>
                <a:r>
                  <a:rPr lang="sl-SI" b="1" dirty="0" smtClean="0"/>
                  <a:t>delno urejata</a:t>
                </a:r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r>
                  <a:rPr lang="sl-SI" dirty="0" smtClean="0"/>
                  <a:t>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 smtClean="0"/>
                  <a:t>, potem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pozitivno</a:t>
                </a:r>
                <a:r>
                  <a:rPr lang="sl-SI" dirty="0" smtClean="0"/>
                  <a:t> število; če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 smtClean="0"/>
                  <a:t>, potem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negativno</a:t>
                </a:r>
                <a:r>
                  <a:rPr lang="sl-SI" dirty="0" smtClean="0"/>
                  <a:t> število. Uporablja pa se tudi pojem </a:t>
                </a:r>
                <a:r>
                  <a:rPr lang="sl-SI" b="1" dirty="0" smtClean="0"/>
                  <a:t>nenegativnega</a:t>
                </a:r>
                <a:r>
                  <a:rPr lang="sl-SI" dirty="0" smtClean="0"/>
                  <a:t> števila, in sicer ko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3"/>
                <a:ext cx="10515600" cy="6356351"/>
              </a:xfrm>
              <a:blipFill>
                <a:blip r:embed="rId2"/>
                <a:stretch>
                  <a:fillRect l="-1391" t="-24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značba mesta številke diapoz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939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2"/>
          <a:srcRect b="13222"/>
          <a:stretch/>
        </p:blipFill>
        <p:spPr>
          <a:xfrm>
            <a:off x="4073297" y="4017557"/>
            <a:ext cx="3493906" cy="2703918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3 PRESLIKAVE V RAVNINI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515600" cy="4779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Pravokotna projekcija</a:t>
                </a:r>
              </a:p>
              <a:p>
                <a:r>
                  <a:rPr lang="sl-SI" dirty="0" smtClean="0"/>
                  <a:t>Dani sta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in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. Naj 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tista pravokotnica na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, ki poteka skozi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. Presečišče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premice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s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pravokotna projekcija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.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‘ je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najbližja točka premice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/>
                  <a:t>R</a:t>
                </a:r>
                <a:r>
                  <a:rPr lang="sl-SI" b="1" dirty="0" smtClean="0"/>
                  <a:t>azdalja</a:t>
                </a:r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od premice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je: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𝑇𝑇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‘</m:t>
                        </m:r>
                      </m:e>
                    </m:d>
                  </m:oMath>
                </a14:m>
                <a:endParaRPr lang="sl-SI" b="1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515600" cy="4779963"/>
              </a:xfrm>
              <a:blipFill>
                <a:blip r:embed="rId3"/>
                <a:stretch>
                  <a:fillRect l="-1391" t="-2551" r="-2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11368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</p:spPr>
            <p:txBody>
              <a:bodyPr anchor="ctr"/>
              <a:lstStyle/>
              <a:p>
                <a:pPr marL="0" indent="0">
                  <a:buNone/>
                </a:pPr>
                <a:r>
                  <a:rPr lang="sl-SI" sz="3000" b="1" dirty="0" smtClean="0"/>
                  <a:t>Toge preslikave</a:t>
                </a:r>
              </a:p>
              <a:p>
                <a:r>
                  <a:rPr lang="sl-SI" dirty="0" smtClean="0"/>
                  <a:t>Preslikave v ravnini, ki ohranjajo razdaljo so </a:t>
                </a:r>
                <a:r>
                  <a:rPr lang="sl-SI" b="1" dirty="0" smtClean="0"/>
                  <a:t>toge preslikave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‘,</m:t>
                      </m:r>
                      <m:r>
                        <a:rPr lang="sl-SI" b="1" i="1" dirty="0" err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‘)</m:t>
                      </m:r>
                    </m:oMath>
                  </m:oMathPara>
                </a14:m>
                <a:endParaRPr lang="sl-SI" b="1" dirty="0" smtClean="0"/>
              </a:p>
              <a:p>
                <a:r>
                  <a:rPr lang="sl-SI" dirty="0" smtClean="0"/>
                  <a:t>Med toge preslikave spadajo:</a:t>
                </a:r>
              </a:p>
              <a:p>
                <a:pPr lvl="1"/>
                <a:r>
                  <a:rPr lang="sl-SI" sz="2800" b="1" dirty="0"/>
                  <a:t>v</a:t>
                </a:r>
                <a:r>
                  <a:rPr lang="sl-SI" sz="2800" b="1" dirty="0" smtClean="0"/>
                  <a:t>zporedni premik</a:t>
                </a:r>
                <a:r>
                  <a:rPr lang="sl-SI" sz="2800" dirty="0" smtClean="0"/>
                  <a:t>;</a:t>
                </a:r>
              </a:p>
              <a:p>
                <a:pPr lvl="1"/>
                <a:r>
                  <a:rPr lang="sl-SI" sz="2800" b="1" dirty="0"/>
                  <a:t>z</a:t>
                </a:r>
                <a:r>
                  <a:rPr lang="sl-SI" sz="2800" b="1" dirty="0" smtClean="0"/>
                  <a:t>rcaljenje preko premice</a:t>
                </a:r>
                <a:r>
                  <a:rPr lang="sl-SI" sz="2800" dirty="0" smtClean="0"/>
                  <a:t>;</a:t>
                </a:r>
              </a:p>
              <a:p>
                <a:pPr lvl="1"/>
                <a:r>
                  <a:rPr lang="sl-SI" sz="2800" b="1" dirty="0"/>
                  <a:t>z</a:t>
                </a:r>
                <a:r>
                  <a:rPr lang="sl-SI" sz="2800" b="1" dirty="0" smtClean="0"/>
                  <a:t>rcaljenje preko točke </a:t>
                </a:r>
                <a:r>
                  <a:rPr lang="sl-SI" sz="2800" dirty="0" smtClean="0"/>
                  <a:t>in</a:t>
                </a:r>
              </a:p>
              <a:p>
                <a:pPr lvl="1"/>
                <a:r>
                  <a:rPr lang="sl-SI" sz="2800" b="1" dirty="0"/>
                  <a:t>r</a:t>
                </a:r>
                <a:r>
                  <a:rPr lang="sl-SI" sz="2800" b="1" dirty="0" smtClean="0"/>
                  <a:t>otacija okoli točke</a:t>
                </a:r>
                <a:r>
                  <a:rPr lang="sl-SI" sz="2800" dirty="0" smtClean="0"/>
                  <a:t>.</a:t>
                </a:r>
              </a:p>
              <a:p>
                <a:r>
                  <a:rPr lang="sl-SI" dirty="0"/>
                  <a:t>Če kombiniramo več togih premikov, je dobljena preslikava spet togi </a:t>
                </a:r>
                <a:r>
                  <a:rPr lang="sl-SI" dirty="0" smtClean="0"/>
                  <a:t>premik.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219416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Vzporedni premik/translacija</a:t>
                </a:r>
              </a:p>
              <a:p>
                <a:r>
                  <a:rPr lang="sl-SI" b="1" dirty="0" smtClean="0"/>
                  <a:t>Vzporedni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premik</a:t>
                </a:r>
                <a:r>
                  <a:rPr lang="sl-SI" dirty="0" smtClean="0"/>
                  <a:t> ali </a:t>
                </a:r>
                <a:r>
                  <a:rPr lang="sl-SI" b="1" dirty="0" smtClean="0"/>
                  <a:t>translacija</a:t>
                </a:r>
                <a:r>
                  <a:rPr lang="sl-SI" dirty="0" smtClean="0"/>
                  <a:t> za usmerjeno daljico (vektor)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 preslika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tako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sta daljici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 enako dolgi, vzporedni in enako usmerjeni (vektorja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𝑇𝑇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‘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 sta enaka).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Vzporedni premik ohranja orientacijo likov, daljice preslika v enako dolge vzporedne daljice, ohranja velikost kotov, like preslika v skladne like, nima negibnih točk za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5991224"/>
              </a:xfrm>
              <a:blipFill>
                <a:blip r:embed="rId2"/>
                <a:stretch>
                  <a:fillRect l="-1391" t="-2035" r="-7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92</a:t>
            </a:fld>
            <a:endParaRPr lang="sl-SI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164" y="2546562"/>
            <a:ext cx="4099036" cy="2029620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061" y="2246739"/>
            <a:ext cx="306747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084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93" y="3224860"/>
            <a:ext cx="1914707" cy="2201215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3308350"/>
            <a:ext cx="2336800" cy="2117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Rotacija/vrtenje okoli točke</a:t>
                </a:r>
              </a:p>
              <a:p>
                <a:r>
                  <a:rPr lang="sl-SI" b="1" dirty="0" smtClean="0"/>
                  <a:t>Vrtenje </a:t>
                </a:r>
                <a:r>
                  <a:rPr lang="sl-SI" dirty="0" smtClean="0"/>
                  <a:t>ali </a:t>
                </a:r>
                <a:r>
                  <a:rPr lang="sl-SI" b="1" dirty="0" smtClean="0"/>
                  <a:t>zasuk </a:t>
                </a:r>
                <a:r>
                  <a:rPr lang="sl-SI" dirty="0" smtClean="0"/>
                  <a:t>za kot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 okrog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l-SI" dirty="0" smtClean="0"/>
                  <a:t> preslika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velja: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𝑂𝑇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𝑂𝑇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‘</m:t>
                        </m:r>
                      </m:e>
                    </m:d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i="0" dirty="0" smtClean="0"/>
                  <a:t>in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∢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𝑇𝑂𝑇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‘=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smo kot  odmerili v smeri, ki je nasprotna smeri vrtenja urinega kazalca, smo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zavrteli v </a:t>
                </a:r>
                <a:r>
                  <a:rPr lang="sl-SI" b="1" dirty="0" smtClean="0"/>
                  <a:t>pozitivni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smeri</a:t>
                </a:r>
                <a:r>
                  <a:rPr lang="sl-SI" dirty="0" smtClean="0"/>
                  <a:t> za kot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, sicer pa v </a:t>
                </a:r>
                <a:r>
                  <a:rPr lang="sl-SI" b="1" dirty="0" smtClean="0"/>
                  <a:t>negativni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smeri</a:t>
                </a:r>
                <a:r>
                  <a:rPr lang="sl-SI" dirty="0" smtClean="0"/>
                  <a:t>. Namesto smeri vrtenja lahko usmerimo kot: vrtenju v pozitivni smeri ustreza </a:t>
                </a:r>
                <a:r>
                  <a:rPr lang="sl-SI" b="1" dirty="0" smtClean="0"/>
                  <a:t>pozitivni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kot</a:t>
                </a:r>
                <a:r>
                  <a:rPr lang="sl-SI" dirty="0" smtClean="0"/>
                  <a:t>, vrtenju v negativni smeri pa </a:t>
                </a:r>
                <a:r>
                  <a:rPr lang="sl-SI" b="1" dirty="0" smtClean="0"/>
                  <a:t>negativni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kot</a:t>
                </a:r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pPr lvl="1"/>
                <a:endParaRPr lang="sl-SI" dirty="0"/>
              </a:p>
              <a:p>
                <a:r>
                  <a:rPr lang="sl-SI" dirty="0" smtClean="0"/>
                  <a:t>Vrtenje okoli točke preslika daljice v enako dolge daljice, ohranja velikosti kotov in orientacijo likov, like preslika v skladne like, premice pa ne preslika v vzporedne premice. 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  <a:blipFill>
                <a:blip r:embed="rId4"/>
                <a:stretch>
                  <a:fillRect l="-1391" t="-1982" r="-1855" b="-267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99347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50" y="1576960"/>
            <a:ext cx="2506982" cy="283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Zrcaljenje čez premico</a:t>
                </a:r>
              </a:p>
              <a:p>
                <a:r>
                  <a:rPr lang="sl-SI" b="1" dirty="0" smtClean="0"/>
                  <a:t>Zrcaljenje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čez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premico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preslika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tako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pod pravim kotom razpolavlja </a:t>
                </a:r>
                <a:r>
                  <a:rPr lang="sl-SI" dirty="0"/>
                  <a:t>d</a:t>
                </a:r>
                <a:r>
                  <a:rPr lang="sl-SI" dirty="0" smtClean="0"/>
                  <a:t>aljico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Zrcaljenje čez premico daljice preslika v enako dolge daljice, ohranja velikost kotov, ne ohranja orientacije likov, like preslika v skladne like, premice ne preslika v vzporedne premice.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  <a:blipFill>
                <a:blip r:embed="rId3"/>
                <a:stretch>
                  <a:fillRect l="-1391" t="-1982" r="-17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94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75" y="1844319"/>
            <a:ext cx="4435982" cy="20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6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Zrcaljenje čez točko</a:t>
                </a:r>
                <a:endParaRPr lang="sl-SI" sz="3000" b="1" dirty="0"/>
              </a:p>
              <a:p>
                <a:r>
                  <a:rPr lang="sl-SI" b="1" dirty="0" smtClean="0"/>
                  <a:t>Zrcaljenje</a:t>
                </a:r>
                <a:r>
                  <a:rPr lang="sl-SI" dirty="0" smtClean="0"/>
                  <a:t> čez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l-SI" dirty="0" smtClean="0"/>
                  <a:t> preslika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tako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sl-SI" dirty="0" smtClean="0"/>
                  <a:t> razpolovišče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. Ta preslikava je enaka vrtenju okrog točke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180°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Zrcaljenje čez točko daljice preslika v enako dolge daljice, ohranja velikosti kotov in orientacijo likov, like preslika v skladne like, premice preslika v vzporedne premice.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49975"/>
              </a:xfrm>
              <a:blipFill>
                <a:blip r:embed="rId2"/>
                <a:stretch>
                  <a:fillRect l="-1391" t="-1982" r="-23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95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147887"/>
            <a:ext cx="4431496" cy="2319937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975" y="1770061"/>
            <a:ext cx="2322125" cy="26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4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1500"/>
                <a:ext cx="10515600" cy="5943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Simetrija</a:t>
                </a:r>
                <a:endParaRPr lang="sl-SI" sz="3000" b="1" dirty="0"/>
              </a:p>
              <a:p>
                <a:r>
                  <a:rPr lang="sl-SI" dirty="0"/>
                  <a:t>Množica točk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/>
                  <a:t> je </a:t>
                </a:r>
                <a:r>
                  <a:rPr lang="sl-SI" b="1" dirty="0"/>
                  <a:t>simetrična</a:t>
                </a:r>
                <a:r>
                  <a:rPr lang="sl-SI" dirty="0"/>
                  <a:t> (somerna) </a:t>
                </a:r>
                <a:r>
                  <a:rPr lang="sl-SI" b="1" dirty="0"/>
                  <a:t>glede</a:t>
                </a:r>
                <a:r>
                  <a:rPr lang="sl-SI" dirty="0"/>
                  <a:t> </a:t>
                </a:r>
                <a:r>
                  <a:rPr lang="sl-SI" b="1" dirty="0"/>
                  <a:t>na</a:t>
                </a:r>
                <a:r>
                  <a:rPr lang="sl-SI" dirty="0"/>
                  <a:t> </a:t>
                </a:r>
                <a:r>
                  <a:rPr lang="sl-SI" b="1" dirty="0"/>
                  <a:t>premico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, če se pri zrcaljenju čez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preslika sama vase.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simetrala</a:t>
                </a:r>
                <a:r>
                  <a:rPr lang="sl-SI" dirty="0"/>
                  <a:t> (somernica, simetrijska os)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Množica </a:t>
                </a:r>
                <a:r>
                  <a:rPr lang="sl-SI" dirty="0"/>
                  <a:t>točk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je (središčno) </a:t>
                </a:r>
                <a:r>
                  <a:rPr lang="sl-SI" b="1" dirty="0"/>
                  <a:t>simetrična</a:t>
                </a:r>
                <a:r>
                  <a:rPr lang="sl-SI" dirty="0"/>
                  <a:t> (somerna) </a:t>
                </a:r>
                <a:r>
                  <a:rPr lang="sl-SI" b="1" dirty="0"/>
                  <a:t>glede</a:t>
                </a:r>
                <a:r>
                  <a:rPr lang="sl-SI" dirty="0"/>
                  <a:t> </a:t>
                </a:r>
                <a:r>
                  <a:rPr lang="sl-SI" b="1" dirty="0"/>
                  <a:t>na</a:t>
                </a:r>
                <a:r>
                  <a:rPr lang="sl-SI" dirty="0"/>
                  <a:t> </a:t>
                </a:r>
                <a:r>
                  <a:rPr lang="sl-SI" b="1" dirty="0"/>
                  <a:t>točko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, če se pri zrcaljenju čez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preslika sama vase.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center simetrije</a:t>
                </a:r>
                <a:r>
                  <a:rPr lang="sl-SI" dirty="0"/>
                  <a:t>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sl-SI" dirty="0" smtClean="0"/>
                  <a:t>.</a:t>
                </a:r>
                <a:r>
                  <a:rPr lang="sl-SI" b="1" dirty="0"/>
                  <a:t> </a:t>
                </a:r>
                <a:endParaRPr lang="sl-SI" b="1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1500"/>
                <a:ext cx="10515600" cy="5943600"/>
              </a:xfrm>
              <a:blipFill>
                <a:blip r:embed="rId2"/>
                <a:stretch>
                  <a:fillRect l="-1391" t="-2051" r="-156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96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15" y="3594496"/>
            <a:ext cx="6458747" cy="26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73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4261362"/>
            <a:ext cx="3187700" cy="2485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7937500" cy="61499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Simetrale</a:t>
                </a:r>
                <a:endParaRPr lang="sl-SI" sz="3000" b="1" dirty="0"/>
              </a:p>
              <a:p>
                <a:r>
                  <a:rPr lang="sl-SI" b="1" dirty="0" smtClean="0"/>
                  <a:t>Simetrala</a:t>
                </a:r>
                <a:r>
                  <a:rPr lang="sl-SI" dirty="0" smtClean="0"/>
                  <a:t> </a:t>
                </a:r>
                <a:r>
                  <a:rPr lang="sl-SI" dirty="0"/>
                  <a:t>ravninske </a:t>
                </a:r>
                <a:r>
                  <a:rPr lang="sl-SI" b="1" dirty="0"/>
                  <a:t>daljice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, ki je pravokotna na daljico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in jo </a:t>
                </a:r>
                <a:r>
                  <a:rPr lang="sl-SI" dirty="0" smtClean="0"/>
                  <a:t>razpolavlja.</a:t>
                </a:r>
              </a:p>
              <a:p>
                <a:pPr lvl="1"/>
                <a:r>
                  <a:rPr lang="sl-SI" dirty="0" smtClean="0"/>
                  <a:t>Poljubna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leži na simetrali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, če in samo če je enako oddaljena od obeh krajišč daljice</a:t>
                </a:r>
                <a:r>
                  <a:rPr lang="sl-SI" dirty="0" smtClean="0"/>
                  <a:t>. </a:t>
                </a:r>
                <a:r>
                  <a:rPr lang="sl-SI" dirty="0"/>
                  <a:t> 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sl-SI" i="1" baseline="-25000" dirty="0" err="1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⇔|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|=|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sl-SI" dirty="0" smtClean="0"/>
              </a:p>
              <a:p>
                <a:r>
                  <a:rPr lang="sl-SI" b="1" dirty="0" smtClean="0"/>
                  <a:t>Simetrala </a:t>
                </a:r>
                <a:r>
                  <a:rPr lang="sl-SI" b="1" dirty="0"/>
                  <a:t>kota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 </a:t>
                </a:r>
                <a:r>
                  <a:rPr lang="sl-SI" dirty="0"/>
                  <a:t>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, </a:t>
                </a:r>
                <a:r>
                  <a:rPr lang="sl-SI" dirty="0"/>
                  <a:t>ki poteka skozi vrh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 </a:t>
                </a:r>
                <a:r>
                  <a:rPr lang="sl-SI" dirty="0"/>
                  <a:t>in ga razdeli na dva med seboj skladna </a:t>
                </a:r>
                <a:r>
                  <a:rPr lang="sl-SI" dirty="0" smtClean="0"/>
                  <a:t>dela.</a:t>
                </a:r>
              </a:p>
              <a:p>
                <a:pPr lvl="1"/>
                <a:r>
                  <a:rPr lang="sl-SI" dirty="0" smtClean="0"/>
                  <a:t>Poljubna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leži na simetrali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dirty="0"/>
                  <a:t>, </a:t>
                </a:r>
                <a:r>
                  <a:rPr lang="sl-SI" dirty="0"/>
                  <a:t>če in samo če je enako oddaljena od nosilk obeh krakov kota</a:t>
                </a:r>
                <a:r>
                  <a:rPr lang="sl-SI" dirty="0" smtClean="0"/>
                  <a:t>. </a:t>
                </a:r>
                <a:r>
                  <a:rPr lang="sl-SI" dirty="0"/>
                  <a:t> 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l-GR" i="1" baseline="-25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pPr lvl="1"/>
                <a:r>
                  <a:rPr lang="sl-SI" dirty="0" smtClean="0"/>
                  <a:t>Simetrali sokotov sta med seboj pravokotni.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7937500" cy="6149975"/>
              </a:xfrm>
              <a:blipFill>
                <a:blip r:embed="rId3"/>
                <a:stretch>
                  <a:fillRect l="-1843" t="-1982" r="-153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0" y="601126"/>
            <a:ext cx="2404161" cy="313848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5041900"/>
            <a:ext cx="2628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1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7. 4 TRIKOTNIK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515600" cy="5222875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Trikotnik</a:t>
                </a:r>
                <a:r>
                  <a:rPr lang="sl-SI" dirty="0" smtClean="0"/>
                  <a:t> je lik/množica točk v ravnini, omejena s tremi daljicami – </a:t>
                </a:r>
                <a:r>
                  <a:rPr lang="sl-SI" b="1" dirty="0" smtClean="0"/>
                  <a:t>stranice</a:t>
                </a:r>
                <a:r>
                  <a:rPr lang="sl-SI" dirty="0" smtClean="0"/>
                  <a:t>, ki povezujejo tri </a:t>
                </a:r>
                <a:r>
                  <a:rPr lang="sl-SI" dirty="0" err="1" smtClean="0"/>
                  <a:t>nekolinearne</a:t>
                </a:r>
                <a:r>
                  <a:rPr lang="sl-SI" dirty="0" smtClean="0"/>
                  <a:t> točke v ravnini. Te točke imenujemo </a:t>
                </a:r>
                <a:r>
                  <a:rPr lang="sl-SI" b="1" dirty="0" smtClean="0"/>
                  <a:t>oglišča</a:t>
                </a:r>
                <a:r>
                  <a:rPr lang="sl-SI" dirty="0" smtClean="0"/>
                  <a:t> trikotnika.</a:t>
                </a:r>
              </a:p>
              <a:p>
                <a:r>
                  <a:rPr lang="sl-SI" dirty="0" smtClean="0"/>
                  <a:t>V trikotniku ABC na sliki so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notranji koti</a:t>
                </a:r>
                <a:r>
                  <a:rPr lang="sl-SI" dirty="0" smtClean="0"/>
                  <a:t>, njihovi sokoti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sl-SI" dirty="0" smtClean="0"/>
                  <a:t> pa so </a:t>
                </a:r>
                <a:r>
                  <a:rPr lang="sl-SI" b="1" dirty="0" smtClean="0"/>
                  <a:t>zunanji koti</a:t>
                </a:r>
                <a:r>
                  <a:rPr lang="sl-SI" dirty="0" smtClean="0"/>
                  <a:t>. Vsota notranjih kotov trikotnika je 180°, vsota zunanjih kotov pa 360°. </a:t>
                </a:r>
              </a:p>
              <a:p>
                <a:r>
                  <a:rPr lang="sl-SI" dirty="0" smtClean="0"/>
                  <a:t>Trikotnik je </a:t>
                </a:r>
                <a:r>
                  <a:rPr lang="sl-SI" b="1" dirty="0" smtClean="0"/>
                  <a:t>pravokoten</a:t>
                </a:r>
                <a:r>
                  <a:rPr lang="sl-SI" dirty="0" smtClean="0"/>
                  <a:t>, če je eden njegovih notranjih kotov pravi. </a:t>
                </a:r>
              </a:p>
              <a:p>
                <a:r>
                  <a:rPr lang="sl-SI" dirty="0" smtClean="0"/>
                  <a:t>Trikotnik je </a:t>
                </a:r>
                <a:r>
                  <a:rPr lang="sl-SI" b="1" dirty="0" smtClean="0"/>
                  <a:t>enakostraničen</a:t>
                </a:r>
                <a:r>
                  <a:rPr lang="sl-SI" dirty="0" smtClean="0"/>
                  <a:t>, če ima vse stranice enako dolge.</a:t>
                </a:r>
              </a:p>
              <a:p>
                <a:r>
                  <a:rPr lang="sl-SI" dirty="0" smtClean="0"/>
                  <a:t>Trikotnik, v katerem sta dve stranici enako dolgi, imenujemo </a:t>
                </a:r>
                <a:r>
                  <a:rPr lang="sl-SI" b="1" dirty="0" smtClean="0"/>
                  <a:t>enakokrak</a:t>
                </a:r>
                <a:r>
                  <a:rPr lang="sl-SI" dirty="0" smtClean="0"/>
                  <a:t> trikotnik. Enako dolgi stranici sta </a:t>
                </a:r>
                <a:r>
                  <a:rPr lang="sl-SI" b="1" dirty="0" smtClean="0"/>
                  <a:t>kraka</a:t>
                </a:r>
                <a:r>
                  <a:rPr lang="sl-SI" dirty="0" smtClean="0"/>
                  <a:t>, tretja stranica pa je </a:t>
                </a:r>
                <a:r>
                  <a:rPr lang="sl-SI" b="1" dirty="0" smtClean="0"/>
                  <a:t>osnovnica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515600" cy="5222875"/>
              </a:xfrm>
              <a:blipFill>
                <a:blip r:embed="rId2"/>
                <a:stretch>
                  <a:fillRect l="-1043" t="-198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98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87" y="-296862"/>
            <a:ext cx="3019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98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356350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Zunanji kot trikotnika je enak vsoti njemu nepriležnih notranjih kotov.</a:t>
                </a:r>
              </a:p>
              <a:p>
                <a:r>
                  <a:rPr lang="sl-SI" dirty="0" smtClean="0"/>
                  <a:t>V trikotniku leži nasproti daljše stranice večji kot in obratno, nasproti večjega kota leži daljša stranica:</a:t>
                </a:r>
                <a:r>
                  <a:rPr lang="sl-SI" dirty="0"/>
                  <a:t>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Vsota dolžin poljubnih dveh stranic trikotnika je večja od dolžine tretje stranice – </a:t>
                </a:r>
                <a:r>
                  <a:rPr lang="sl-SI" b="1" dirty="0" smtClean="0"/>
                  <a:t>trikotniška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neenakost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Višina </a:t>
                </a:r>
                <a:r>
                  <a:rPr lang="sl-SI" dirty="0" smtClean="0"/>
                  <a:t>na stranico trikotnika je daljica, ki povezuje nosilko te stranice z nasprotnim ogliščem in je pravokotna na to nosilko. Nosilke vseh treh višin na stranice trikotnika se sekajo v eni točki, ki jo imenujemo </a:t>
                </a:r>
                <a:r>
                  <a:rPr lang="sl-SI" b="1" dirty="0" smtClean="0"/>
                  <a:t>višinska točka/</a:t>
                </a:r>
                <a:r>
                  <a:rPr lang="sl-SI" b="1" dirty="0" err="1" smtClean="0"/>
                  <a:t>ortocenter</a:t>
                </a:r>
                <a:r>
                  <a:rPr lang="sl-SI" b="1" dirty="0" smtClean="0"/>
                  <a:t>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endParaRPr lang="sl-SI" b="1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356350"/>
              </a:xfrm>
              <a:blipFill>
                <a:blip r:embed="rId2"/>
                <a:stretch>
                  <a:fillRect l="-1043" t="-1630" r="-18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99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0" y="3975099"/>
            <a:ext cx="30099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15704</Words>
  <Application>Microsoft Office PowerPoint</Application>
  <PresentationFormat>Širokozaslonsko</PresentationFormat>
  <Paragraphs>1047</Paragraphs>
  <Slides>120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8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120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MathJax_Main</vt:lpstr>
      <vt:lpstr>MathJax_Math</vt:lpstr>
      <vt:lpstr>Times New Roman</vt:lpstr>
      <vt:lpstr>Wingdings</vt:lpstr>
      <vt:lpstr>Officeova tema</vt:lpstr>
      <vt:lpstr>MATEMATIKA</vt:lpstr>
      <vt:lpstr>VSEBINA</vt:lpstr>
      <vt:lpstr>1 NARAVNA IN CELA ŠTEVILA</vt:lpstr>
      <vt:lpstr>1. 1 NARAVNA ŠTEVILA</vt:lpstr>
      <vt:lpstr>PowerPointova predstavitev</vt:lpstr>
      <vt:lpstr>1. 2 CELA ŠTEVILA</vt:lpstr>
      <vt:lpstr>PowerPointova predstavitev</vt:lpstr>
      <vt:lpstr>1. 3 UREJENOST CELIH ŠTEVIL</vt:lpstr>
      <vt:lpstr>PowerPointova predstavitev</vt:lpstr>
      <vt:lpstr>1. 4 POTENCE Z NARAVNIMI EKSPONENTI</vt:lpstr>
      <vt:lpstr>1. 5 IZRAZI</vt:lpstr>
      <vt:lpstr>PowerPointova predstavitev</vt:lpstr>
      <vt:lpstr>PowerPointova predstavitev</vt:lpstr>
      <vt:lpstr>2 DELJIVOST NARAVNIH ŠTEVIL</vt:lpstr>
      <vt:lpstr>2. 1 RELACIJA DELJIVOSTI</vt:lpstr>
      <vt:lpstr>2. 2 KRITERIJI DELJIVOSTI</vt:lpstr>
      <vt:lpstr>2. 3 PRAŠTEVILA IN SESTAVLJENA ŠTEVILA</vt:lpstr>
      <vt:lpstr>2. 4 OSNOVNI IZREK O DELJENJU</vt:lpstr>
      <vt:lpstr>2. 5. 1 NAJVEČJI SKUPNI DELITELJ </vt:lpstr>
      <vt:lpstr>2. 5. 2 NAJMANJŠI SKUPNI VEČKRATNIK</vt:lpstr>
      <vt:lpstr>2. 6 EVKLIDOV ALGORITEM</vt:lpstr>
      <vt:lpstr>3 IZJAVE IN MNOŽICE</vt:lpstr>
      <vt:lpstr>3. 1 IZJAVE</vt:lpstr>
      <vt:lpstr>PowerPointova predstavitev</vt:lpstr>
      <vt:lpstr>PowerPointova predstavitev</vt:lpstr>
      <vt:lpstr>PowerPointova predstavitev</vt:lpstr>
      <vt:lpstr>PowerPointova predstavitev</vt:lpstr>
      <vt:lpstr>3. 2 MNOŽICE</vt:lpstr>
      <vt:lpstr>PowerPointova predstavitev</vt:lpstr>
      <vt:lpstr>PowerPointova predstavitev</vt:lpstr>
      <vt:lpstr>PowerPointova predstavitev</vt:lpstr>
      <vt:lpstr>PowerPointova predstavitev</vt:lpstr>
      <vt:lpstr>4 RACIONALNA ŠTEVILA</vt:lpstr>
      <vt:lpstr>4. 1 ULOMKI</vt:lpstr>
      <vt:lpstr>4. 2 RAZŠIRJANJE IN KRAJŠANJE ULOMKOV</vt:lpstr>
      <vt:lpstr>4. 3 RAČUNANJE Z ULOMKI</vt:lpstr>
      <vt:lpstr>PowerPointova predstavitev</vt:lpstr>
      <vt:lpstr>PowerPointova predstavitev</vt:lpstr>
      <vt:lpstr>4. 4 UREJENOST RACIONALNIH ŠTEVIL</vt:lpstr>
      <vt:lpstr>4. 5 POTENCE S CELIMI EKSPONENTI</vt:lpstr>
      <vt:lpstr>4. 6 DECIMALNI ZAPIS</vt:lpstr>
      <vt:lpstr>4. 7 SKLEPNI RAČUN</vt:lpstr>
      <vt:lpstr>4. 8 PROCENTNI RAČUN</vt:lpstr>
      <vt:lpstr>5 REALNA ŠTEVILA</vt:lpstr>
      <vt:lpstr>5. 1 REALNA ŠTEVILA</vt:lpstr>
      <vt:lpstr>PowerPointova predstavitev</vt:lpstr>
      <vt:lpstr>5. 2 KVADRATNI IN KUBIČNI KOREN</vt:lpstr>
      <vt:lpstr>PowerPointova predstavitev</vt:lpstr>
      <vt:lpstr>5. 3 UREJENOST IN INTERVALI</vt:lpstr>
      <vt:lpstr>PowerPointova predstavitev</vt:lpstr>
      <vt:lpstr>5. 4 ABSOLUTNA VREDNOST</vt:lpstr>
      <vt:lpstr>5. 5 PRIBLIŽKI IN NAPAKE</vt:lpstr>
      <vt:lpstr>6 LINEARNA FUNKCIJA</vt:lpstr>
      <vt:lpstr>6. 1 PRAVOKOTNI KOORDINATNI SISTEM V RAVNINI</vt:lpstr>
      <vt:lpstr>PowerPointova predstavitev</vt:lpstr>
      <vt:lpstr>PowerPointova predstavitev</vt:lpstr>
      <vt:lpstr>PowerPointova predstavitev</vt:lpstr>
      <vt:lpstr>6. 2 RAZDALJA MED DVEMA TOČKAMA</vt:lpstr>
      <vt:lpstr>6. 3 PLOŠČINA IN ORIENTACIJA TRIKOTNIKA</vt:lpstr>
      <vt:lpstr>6. 4 REALNA FUNKCIJA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6. 5 GRAF REALNE FUNKCIJE REALNE SPREMENLJIVKE</vt:lpstr>
      <vt:lpstr>PowerPointova predstavitev</vt:lpstr>
      <vt:lpstr>PowerPointova predstavitev</vt:lpstr>
      <vt:lpstr>PowerPointova predstavitev</vt:lpstr>
      <vt:lpstr>6. 6 INJEKTIVNOST, SURJEKTIVNOST, BIJEKTIVNOST </vt:lpstr>
      <vt:lpstr>6. 7 LINEARNA FUNKCIJA</vt:lpstr>
      <vt:lpstr>6. 8 LINEARNA ENAČBA</vt:lpstr>
      <vt:lpstr>6. 9 LINEARNA NEENAČBA</vt:lpstr>
      <vt:lpstr>6. 10 ENAČBA PREMICE</vt:lpstr>
      <vt:lpstr>PowerPointova predstavitev</vt:lpstr>
      <vt:lpstr>6. 11 SISTEM DVEH LINEARNIH ENAČB</vt:lpstr>
      <vt:lpstr>6. 12 SISTEM TREH LINEARNIH ENAČB</vt:lpstr>
      <vt:lpstr>7 GEOMETRIJA V RAVNINI</vt:lpstr>
      <vt:lpstr>7. 1 OSNOVNI POJMI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7. 2 SKLADNOST IN MERJENJE KOTOV</vt:lpstr>
      <vt:lpstr>PowerPointova predstavitev</vt:lpstr>
      <vt:lpstr>PowerPointova predstavitev</vt:lpstr>
      <vt:lpstr>PowerPointova predstavitev</vt:lpstr>
      <vt:lpstr>PowerPointova predstavitev</vt:lpstr>
      <vt:lpstr>7. 3 PRESLIKAVE V RAVNINI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7. 4 TRIKOTNIK</vt:lpstr>
      <vt:lpstr>PowerPointova predstavitev</vt:lpstr>
      <vt:lpstr>PowerPointova predstavitev</vt:lpstr>
      <vt:lpstr>PowerPointova predstavitev</vt:lpstr>
      <vt:lpstr>7. 5 KROG IN KROŽNICA</vt:lpstr>
      <vt:lpstr>PowerPointova predstavitev</vt:lpstr>
      <vt:lpstr>PowerPointova predstavitev</vt:lpstr>
      <vt:lpstr>PowerPointova predstavitev</vt:lpstr>
      <vt:lpstr>7. 6 ŠTIRIKOTNIK IN PRAVILNI n-KOTNIK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7. 7 PODOBNOST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Jan Kastelic</dc:creator>
  <cp:lastModifiedBy>Jan Kastelic</cp:lastModifiedBy>
  <cp:revision>475</cp:revision>
  <cp:lastPrinted>2021-06-13T08:14:06Z</cp:lastPrinted>
  <dcterms:created xsi:type="dcterms:W3CDTF">2020-07-12T11:57:11Z</dcterms:created>
  <dcterms:modified xsi:type="dcterms:W3CDTF">2021-06-13T08:22:06Z</dcterms:modified>
</cp:coreProperties>
</file>